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2"/>
  </p:notesMasterIdLst>
  <p:handoutMasterIdLst>
    <p:handoutMasterId r:id="rId63"/>
  </p:handoutMasterIdLst>
  <p:sldIdLst>
    <p:sldId id="854" r:id="rId5"/>
    <p:sldId id="1068" r:id="rId6"/>
    <p:sldId id="767" r:id="rId7"/>
    <p:sldId id="1048" r:id="rId8"/>
    <p:sldId id="1072" r:id="rId9"/>
    <p:sldId id="1246" r:id="rId10"/>
    <p:sldId id="1264" r:id="rId11"/>
    <p:sldId id="1286" r:id="rId12"/>
    <p:sldId id="1287" r:id="rId13"/>
    <p:sldId id="1288" r:id="rId14"/>
    <p:sldId id="2144867305" r:id="rId15"/>
    <p:sldId id="2144867292" r:id="rId16"/>
    <p:sldId id="2144867302" r:id="rId17"/>
    <p:sldId id="2144867303" r:id="rId18"/>
    <p:sldId id="2144867304" r:id="rId19"/>
    <p:sldId id="1285" r:id="rId20"/>
    <p:sldId id="1265" r:id="rId21"/>
    <p:sldId id="1266" r:id="rId22"/>
    <p:sldId id="1269" r:id="rId23"/>
    <p:sldId id="1267" r:id="rId24"/>
    <p:sldId id="1268" r:id="rId25"/>
    <p:sldId id="2144867309" r:id="rId26"/>
    <p:sldId id="1050" r:id="rId27"/>
    <p:sldId id="1051" r:id="rId28"/>
    <p:sldId id="783" r:id="rId29"/>
    <p:sldId id="784" r:id="rId30"/>
    <p:sldId id="1052" r:id="rId31"/>
    <p:sldId id="1032" r:id="rId32"/>
    <p:sldId id="344" r:id="rId33"/>
    <p:sldId id="345" r:id="rId34"/>
    <p:sldId id="380" r:id="rId35"/>
    <p:sldId id="1252" r:id="rId36"/>
    <p:sldId id="2144867308" r:id="rId37"/>
    <p:sldId id="1054" r:id="rId38"/>
    <p:sldId id="668" r:id="rId39"/>
    <p:sldId id="1248" r:id="rId40"/>
    <p:sldId id="1249" r:id="rId41"/>
    <p:sldId id="1061" r:id="rId42"/>
    <p:sldId id="1056" r:id="rId43"/>
    <p:sldId id="1057" r:id="rId44"/>
    <p:sldId id="1058" r:id="rId45"/>
    <p:sldId id="1059" r:id="rId46"/>
    <p:sldId id="271" r:id="rId47"/>
    <p:sldId id="278" r:id="rId48"/>
    <p:sldId id="1250" r:id="rId49"/>
    <p:sldId id="2144867306" r:id="rId50"/>
    <p:sldId id="2144867307" r:id="rId51"/>
    <p:sldId id="1254" r:id="rId52"/>
    <p:sldId id="690" r:id="rId53"/>
    <p:sldId id="691" r:id="rId54"/>
    <p:sldId id="1256" r:id="rId55"/>
    <p:sldId id="1258" r:id="rId56"/>
    <p:sldId id="1257" r:id="rId57"/>
    <p:sldId id="1260" r:id="rId58"/>
    <p:sldId id="1262" r:id="rId59"/>
    <p:sldId id="1263" r:id="rId60"/>
    <p:sldId id="1261" r:id="rId6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7103"/>
  </p:normalViewPr>
  <p:slideViewPr>
    <p:cSldViewPr snapToObjects="1">
      <p:cViewPr varScale="1">
        <p:scale>
          <a:sx n="171" d="100"/>
          <a:sy n="171" d="100"/>
        </p:scale>
        <p:origin x="1120"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11/4/22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11/4/22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1544138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092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3139027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46</a:t>
            </a:fld>
            <a:endParaRPr lang="en-US" altLang="en-US"/>
          </a:p>
        </p:txBody>
      </p:sp>
    </p:spTree>
    <p:extLst>
      <p:ext uri="{BB962C8B-B14F-4D97-AF65-F5344CB8AC3E}">
        <p14:creationId xmlns:p14="http://schemas.microsoft.com/office/powerpoint/2010/main" val="3048668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92429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51</a:t>
            </a:fld>
            <a:endParaRPr lang="en-US" altLang="en-US"/>
          </a:p>
        </p:txBody>
      </p:sp>
    </p:spTree>
    <p:extLst>
      <p:ext uri="{BB962C8B-B14F-4D97-AF65-F5344CB8AC3E}">
        <p14:creationId xmlns:p14="http://schemas.microsoft.com/office/powerpoint/2010/main" val="150880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11845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206097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923717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226119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23</a:t>
            </a:fld>
            <a:endParaRPr lang="en-US" altLang="en-US"/>
          </a:p>
        </p:txBody>
      </p:sp>
    </p:spTree>
    <p:extLst>
      <p:ext uri="{BB962C8B-B14F-4D97-AF65-F5344CB8AC3E}">
        <p14:creationId xmlns:p14="http://schemas.microsoft.com/office/powerpoint/2010/main" val="2719928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1541030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3805904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3771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8507978"/>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173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669727" y="234404"/>
            <a:ext cx="7804500" cy="11385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1pPr>
            <a:lvl2pPr marL="0" marR="0" lvl="1" indent="15239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2pPr>
            <a:lvl3pPr marL="0" marR="0" lvl="2" indent="292093"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3pPr>
            <a:lvl4pPr marL="0" marR="0" lvl="3" indent="444489"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4pPr>
            <a:lvl5pPr marL="0" marR="0" lvl="4" indent="58418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5pPr>
            <a:lvl6pPr marL="0" marR="0" lvl="5" indent="736582"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6pPr>
            <a:lvl7pPr marL="0" marR="0" lvl="6" indent="888978"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7pPr>
            <a:lvl8pPr marL="0" marR="0" lvl="7" indent="1028675"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8pPr>
            <a:lvl9pPr marL="0" marR="0" lvl="8" indent="1181071"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900">
              <a:solidFill>
                <a:schemeClr val="dk2"/>
              </a:solidFill>
              <a:latin typeface="Arial"/>
              <a:ea typeface="Arial"/>
              <a:cs typeface="Arial"/>
              <a:sym typeface="Arial"/>
            </a:endParaRPr>
          </a:p>
        </p:txBody>
      </p:sp>
    </p:spTree>
    <p:extLst>
      <p:ext uri="{BB962C8B-B14F-4D97-AF65-F5344CB8AC3E}">
        <p14:creationId xmlns:p14="http://schemas.microsoft.com/office/powerpoint/2010/main" val="51264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11/4/22</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66908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91" r:id="rId8"/>
    <p:sldLayoutId id="2147493592" r:id="rId9"/>
    <p:sldLayoutId id="2147493593" r:id="rId10"/>
    <p:sldLayoutId id="2147493594"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flask-dance.readthedocs.io/en/latest/"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8" Type="http://schemas.openxmlformats.org/officeDocument/2006/relationships/hyperlink" Target="https://en.wikipedia.org/wiki/Message-oriented_middleware" TargetMode="External"/><Relationship Id="rId13" Type="http://schemas.openxmlformats.org/officeDocument/2006/relationships/image" Target="../media/image1.emf"/><Relationship Id="rId3" Type="http://schemas.openxmlformats.org/officeDocument/2006/relationships/image" Target="../media/image44.png"/><Relationship Id="rId7" Type="http://schemas.openxmlformats.org/officeDocument/2006/relationships/hyperlink" Target="https://en.wikipedia.org/wiki/Message_queue" TargetMode="External"/><Relationship Id="rId12" Type="http://schemas.openxmlformats.org/officeDocument/2006/relationships/hyperlink" Target="https://en.wikipedia.org/wiki/Network_topology"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en.wikipedia.org/wiki/Message_passing" TargetMode="External"/><Relationship Id="rId11" Type="http://schemas.openxmlformats.org/officeDocument/2006/relationships/hyperlink" Target="https://en.wikipedia.org/wiki/Scalability" TargetMode="External"/><Relationship Id="rId5" Type="http://schemas.openxmlformats.org/officeDocument/2006/relationships/hyperlink" Target="https://en.wikipedia.org/wiki/Messaging_pattern" TargetMode="External"/><Relationship Id="rId10" Type="http://schemas.openxmlformats.org/officeDocument/2006/relationships/hyperlink" Target="https://en.wikipedia.org/wiki/Java_Message_Service" TargetMode="External"/><Relationship Id="rId4" Type="http://schemas.openxmlformats.org/officeDocument/2006/relationships/hyperlink" Target="https://en.wikipedia.org/wiki/Software_architecture" TargetMode="External"/><Relationship Id="rId9" Type="http://schemas.openxmlformats.org/officeDocument/2006/relationships/hyperlink" Target="https://en.wikipedia.org/wiki/Application_programming_interface"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en.wikipedia.org/wiki/Microservices" TargetMode="External"/><Relationship Id="rId13" Type="http://schemas.openxmlformats.org/officeDocument/2006/relationships/hyperlink" Target="https://en.wikipedia.org/wiki/Function_as_a_service#cite_note-1" TargetMode="External"/><Relationship Id="rId3" Type="http://schemas.openxmlformats.org/officeDocument/2006/relationships/hyperlink" Target="https://en.wikipedia.org/wiki/Execution_model" TargetMode="External"/><Relationship Id="rId7" Type="http://schemas.openxmlformats.org/officeDocument/2006/relationships/hyperlink" Target="https://en.wikipedia.org/wiki/Software_deployment" TargetMode="External"/><Relationship Id="rId12" Type="http://schemas.openxmlformats.org/officeDocument/2006/relationships/hyperlink" Target="https://en.wikipedia.org/wiki/Computing_platform" TargetMode="External"/><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6" Type="http://schemas.openxmlformats.org/officeDocument/2006/relationships/hyperlink" Target="https://en.wikipedia.org/wiki/Utility_computing" TargetMode="External"/><Relationship Id="rId11" Type="http://schemas.openxmlformats.org/officeDocument/2006/relationships/hyperlink" Target="https://en.wikipedia.org/wiki/Cloud_computing#Service_models" TargetMode="External"/><Relationship Id="rId5" Type="http://schemas.openxmlformats.org/officeDocument/2006/relationships/hyperlink" Target="https://en.wikipedia.org/wiki/Serverless_computing#cite_note-techcrunch-lambda-1" TargetMode="External"/><Relationship Id="rId10" Type="http://schemas.openxmlformats.org/officeDocument/2006/relationships/hyperlink" Target="https://en.wikipedia.org/wiki/Peer-to-peer"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Serverless_computing#cite_note-lambda-api-gateway-2" TargetMode="External"/><Relationship Id="rId14" Type="http://schemas.openxmlformats.org/officeDocument/2006/relationships/hyperlink" Target="https://en.wikipedia.org/wiki/Serverless_computing"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hyperlink" Target="https://aws.amazon.com/pycharm/" TargetMode="External"/><Relationship Id="rId2" Type="http://schemas.openxmlformats.org/officeDocument/2006/relationships/hyperlink" Target="https://www.serverless.com/framework/docs/providers/aws/guide/intro"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8: Cool Stuff</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E32E18-4D7B-1C50-63B0-0B5B474A39A2}"/>
              </a:ext>
            </a:extLst>
          </p:cNvPr>
          <p:cNvSpPr>
            <a:spLocks noGrp="1"/>
          </p:cNvSpPr>
          <p:nvPr>
            <p:ph idx="1"/>
          </p:nvPr>
        </p:nvSpPr>
        <p:spPr>
          <a:xfrm>
            <a:off x="79836" y="2114550"/>
            <a:ext cx="8839200" cy="2133600"/>
          </a:xfrm>
        </p:spPr>
        <p:txBody>
          <a:bodyPr/>
          <a:lstStyle/>
          <a:p>
            <a:r>
              <a:rPr lang="en-US" sz="1600" dirty="0"/>
              <a:t>Use autocomplete functions to help users correctly enter addresses</a:t>
            </a:r>
            <a:br>
              <a:rPr lang="en-US" sz="1600" dirty="0"/>
            </a:br>
            <a:r>
              <a:rPr lang="en-US" sz="1600" dirty="0"/>
              <a:t>https://</a:t>
            </a:r>
            <a:r>
              <a:rPr lang="en-US" sz="1600" dirty="0" err="1"/>
              <a:t>jsfiddle.net</a:t>
            </a:r>
            <a:r>
              <a:rPr lang="en-US" sz="1600" dirty="0"/>
              <a:t>/</a:t>
            </a:r>
            <a:r>
              <a:rPr lang="en-US" sz="1600" dirty="0" err="1"/>
              <a:t>smartystreets</a:t>
            </a:r>
            <a:r>
              <a:rPr lang="en-US" sz="1600" dirty="0"/>
              <a:t>/j1Lq5say</a:t>
            </a:r>
          </a:p>
          <a:p>
            <a:r>
              <a:rPr lang="en-US" sz="1600" dirty="0"/>
              <a:t>But, … …</a:t>
            </a:r>
          </a:p>
          <a:p>
            <a:pPr lvl="1"/>
            <a:r>
              <a:rPr lang="en-US" sz="1400" dirty="0"/>
              <a:t>A microservice cannot assume that a valid UI is calling the service.</a:t>
            </a:r>
          </a:p>
          <a:p>
            <a:pPr lvl="1"/>
            <a:r>
              <a:rPr lang="en-US" sz="1400" dirty="0"/>
              <a:t>It must support any UI or endpoint authorized to call the service.</a:t>
            </a:r>
          </a:p>
          <a:p>
            <a:pPr lvl="1"/>
            <a:r>
              <a:rPr lang="en-US" sz="1400" dirty="0"/>
              <a:t>So, we will also validate in the microservice implementation.</a:t>
            </a:r>
          </a:p>
          <a:p>
            <a:pPr lvl="1"/>
            <a:r>
              <a:rPr lang="en-US" sz="1400" dirty="0"/>
              <a:t>Example code walkthrough and online tools.</a:t>
            </a:r>
          </a:p>
        </p:txBody>
      </p:sp>
      <p:sp>
        <p:nvSpPr>
          <p:cNvPr id="3" name="Title 2">
            <a:extLst>
              <a:ext uri="{FF2B5EF4-FFF2-40B4-BE49-F238E27FC236}">
                <a16:creationId xmlns:a16="http://schemas.microsoft.com/office/drawing/2014/main" id="{CB082453-1AF7-D89B-E022-71BC5263E3D2}"/>
              </a:ext>
            </a:extLst>
          </p:cNvPr>
          <p:cNvSpPr>
            <a:spLocks noGrp="1"/>
          </p:cNvSpPr>
          <p:nvPr>
            <p:ph type="title"/>
          </p:nvPr>
        </p:nvSpPr>
        <p:spPr/>
        <p:txBody>
          <a:bodyPr/>
          <a:lstStyle/>
          <a:p>
            <a:r>
              <a:rPr lang="en-US" dirty="0"/>
              <a:t>Address Example</a:t>
            </a:r>
          </a:p>
        </p:txBody>
      </p:sp>
      <p:pic>
        <p:nvPicPr>
          <p:cNvPr id="4" name="Picture 3">
            <a:extLst>
              <a:ext uri="{FF2B5EF4-FFF2-40B4-BE49-F238E27FC236}">
                <a16:creationId xmlns:a16="http://schemas.microsoft.com/office/drawing/2014/main" id="{8154ACAB-04F4-A416-A637-1D2910582844}"/>
              </a:ext>
            </a:extLst>
          </p:cNvPr>
          <p:cNvPicPr>
            <a:picLocks noChangeAspect="1"/>
          </p:cNvPicPr>
          <p:nvPr/>
        </p:nvPicPr>
        <p:blipFill>
          <a:blip r:embed="rId2"/>
          <a:stretch>
            <a:fillRect/>
          </a:stretch>
        </p:blipFill>
        <p:spPr>
          <a:xfrm>
            <a:off x="172570" y="680752"/>
            <a:ext cx="3241297" cy="1357320"/>
          </a:xfrm>
          <a:prstGeom prst="rect">
            <a:avLst/>
          </a:prstGeom>
        </p:spPr>
      </p:pic>
      <p:sp>
        <p:nvSpPr>
          <p:cNvPr id="7" name="TextBox 6">
            <a:extLst>
              <a:ext uri="{FF2B5EF4-FFF2-40B4-BE49-F238E27FC236}">
                <a16:creationId xmlns:a16="http://schemas.microsoft.com/office/drawing/2014/main" id="{0DE53170-7667-A3C0-B72B-EC2A4423F611}"/>
              </a:ext>
            </a:extLst>
          </p:cNvPr>
          <p:cNvSpPr txBox="1"/>
          <p:nvPr/>
        </p:nvSpPr>
        <p:spPr>
          <a:xfrm>
            <a:off x="6172200" y="1566870"/>
            <a:ext cx="2890920" cy="1815882"/>
          </a:xfrm>
          <a:prstGeom prst="rect">
            <a:avLst/>
          </a:prstGeom>
          <a:noFill/>
        </p:spPr>
        <p:txBody>
          <a:bodyPr wrap="none" rtlCol="0">
            <a:spAutoFit/>
          </a:bodyPr>
          <a:lstStyle/>
          <a:p>
            <a:r>
              <a:rPr lang="en-US" sz="1400" dirty="0"/>
              <a:t>Microservice Implementation</a:t>
            </a:r>
          </a:p>
          <a:p>
            <a:pPr marL="342900" indent="-342900">
              <a:buFont typeface="+mj-lt"/>
              <a:buAutoNum type="arabicPeriod"/>
            </a:pPr>
            <a:r>
              <a:rPr lang="en-US" sz="1400" dirty="0"/>
              <a:t>Receive JSON body in PUT/POST.</a:t>
            </a:r>
          </a:p>
          <a:p>
            <a:pPr marL="342900" indent="-342900">
              <a:buFont typeface="+mj-lt"/>
              <a:buAutoNum type="arabicPeriod"/>
            </a:pPr>
            <a:r>
              <a:rPr lang="en-US" sz="1400" dirty="0"/>
              <a:t>Call API to verify.</a:t>
            </a:r>
          </a:p>
          <a:p>
            <a:pPr marL="342900" indent="-342900">
              <a:buFont typeface="+mj-lt"/>
              <a:buAutoNum type="arabicPeriod"/>
            </a:pPr>
            <a:r>
              <a:rPr lang="en-US" sz="1400" dirty="0"/>
              <a:t>If verified, save in DB.</a:t>
            </a:r>
          </a:p>
          <a:p>
            <a:pPr marL="342900" indent="-342900">
              <a:buFont typeface="+mj-lt"/>
              <a:buAutoNum type="arabicPeriod"/>
            </a:pPr>
            <a:r>
              <a:rPr lang="en-US" sz="1400" dirty="0"/>
              <a:t>URL path is the delivery point</a:t>
            </a:r>
          </a:p>
          <a:p>
            <a:pPr marL="800100" lvl="1" indent="-342900">
              <a:buFont typeface="+mj-lt"/>
              <a:buAutoNum type="arabicPeriod"/>
            </a:pPr>
            <a:r>
              <a:rPr lang="en-US" sz="1400" dirty="0" err="1"/>
              <a:t>Zipcode</a:t>
            </a:r>
            <a:endParaRPr lang="en-US" sz="1400" dirty="0"/>
          </a:p>
          <a:p>
            <a:pPr marL="800100" lvl="1" indent="-342900">
              <a:buFont typeface="+mj-lt"/>
              <a:buAutoNum type="arabicPeriod"/>
            </a:pPr>
            <a:r>
              <a:rPr lang="en-US" sz="1400" dirty="0"/>
              <a:t>Zip plus 4</a:t>
            </a:r>
          </a:p>
          <a:p>
            <a:pPr marL="800100" lvl="1" indent="-342900">
              <a:buFont typeface="+mj-lt"/>
              <a:buAutoNum type="arabicPeriod"/>
            </a:pPr>
            <a:r>
              <a:rPr lang="en-US" sz="1400" dirty="0"/>
              <a:t>Delivery point</a:t>
            </a:r>
          </a:p>
        </p:txBody>
      </p:sp>
      <p:pic>
        <p:nvPicPr>
          <p:cNvPr id="8" name="Picture 7">
            <a:extLst>
              <a:ext uri="{FF2B5EF4-FFF2-40B4-BE49-F238E27FC236}">
                <a16:creationId xmlns:a16="http://schemas.microsoft.com/office/drawing/2014/main" id="{9CA151E7-4C27-2EEE-6611-9C2BCBC4B071}"/>
              </a:ext>
            </a:extLst>
          </p:cNvPr>
          <p:cNvPicPr>
            <a:picLocks noChangeAspect="1"/>
          </p:cNvPicPr>
          <p:nvPr/>
        </p:nvPicPr>
        <p:blipFill>
          <a:blip r:embed="rId3"/>
          <a:stretch>
            <a:fillRect/>
          </a:stretch>
        </p:blipFill>
        <p:spPr>
          <a:xfrm>
            <a:off x="4343400" y="209550"/>
            <a:ext cx="4202731" cy="1357320"/>
          </a:xfrm>
          <a:prstGeom prst="rect">
            <a:avLst/>
          </a:prstGeom>
        </p:spPr>
      </p:pic>
      <p:pic>
        <p:nvPicPr>
          <p:cNvPr id="1026" name="Picture 2" descr="Data Access Object Pattern - GeeksforGeeks">
            <a:extLst>
              <a:ext uri="{FF2B5EF4-FFF2-40B4-BE49-F238E27FC236}">
                <a16:creationId xmlns:a16="http://schemas.microsoft.com/office/drawing/2014/main" id="{296DBCF6-17FB-223B-49BB-E068D20D4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2950" y="3451662"/>
            <a:ext cx="24384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9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Synchronous versus Asynchronous</a:t>
            </a:r>
            <a:endParaRPr lang="en-US" altLang="en-US" sz="1600" i="1" dirty="0">
              <a:solidFill>
                <a:schemeClr val="bg1"/>
              </a:solidFill>
            </a:endParaRPr>
          </a:p>
        </p:txBody>
      </p:sp>
      <p:sp>
        <p:nvSpPr>
          <p:cNvPr id="2" name="TextBox 11">
            <a:extLst>
              <a:ext uri="{FF2B5EF4-FFF2-40B4-BE49-F238E27FC236}">
                <a16:creationId xmlns:a16="http://schemas.microsoft.com/office/drawing/2014/main" id="{D4A83CB8-BD94-D899-CE8D-12AC699B14F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907587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56C826-424D-6842-5C1E-DC2C95331E8F}"/>
              </a:ext>
            </a:extLst>
          </p:cNvPr>
          <p:cNvSpPr>
            <a:spLocks noGrp="1"/>
          </p:cNvSpPr>
          <p:nvPr>
            <p:ph idx="1"/>
          </p:nvPr>
        </p:nvSpPr>
        <p:spPr>
          <a:xfrm>
            <a:off x="152400" y="3331688"/>
            <a:ext cx="8839200" cy="1297462"/>
          </a:xfrm>
        </p:spPr>
        <p:txBody>
          <a:bodyPr/>
          <a:lstStyle/>
          <a:p>
            <a:r>
              <a:rPr lang="en-US" sz="1800" dirty="0"/>
              <a:t>CRUD on composite service </a:t>
            </a:r>
            <a:r>
              <a:rPr lang="en-US" sz="1800" dirty="0" err="1"/>
              <a:t>StudentFullInfo</a:t>
            </a:r>
            <a:r>
              <a:rPr lang="en-US" sz="1800" dirty="0"/>
              <a:t> requires CRUD on 3 microservices.</a:t>
            </a:r>
          </a:p>
          <a:p>
            <a:r>
              <a:rPr lang="en-US" sz="1800" dirty="0"/>
              <a:t>There are two styles for calling the component (composed services)</a:t>
            </a:r>
          </a:p>
          <a:p>
            <a:pPr lvl="1"/>
            <a:r>
              <a:rPr lang="en-US" sz="1600" dirty="0"/>
              <a:t>Synchronous, one after another, waiting each time.</a:t>
            </a:r>
          </a:p>
          <a:p>
            <a:pPr lvl="1"/>
            <a:r>
              <a:rPr lang="en-US" sz="1600" dirty="0"/>
              <a:t>Asynchronous: Call all three in parallel, and ”gather the answer.”</a:t>
            </a:r>
          </a:p>
        </p:txBody>
      </p:sp>
      <p:sp>
        <p:nvSpPr>
          <p:cNvPr id="3" name="Title 2">
            <a:extLst>
              <a:ext uri="{FF2B5EF4-FFF2-40B4-BE49-F238E27FC236}">
                <a16:creationId xmlns:a16="http://schemas.microsoft.com/office/drawing/2014/main" id="{923CDF74-D1DA-2BA5-C5D7-C73AE7D92944}"/>
              </a:ext>
            </a:extLst>
          </p:cNvPr>
          <p:cNvSpPr>
            <a:spLocks noGrp="1"/>
          </p:cNvSpPr>
          <p:nvPr>
            <p:ph type="title"/>
          </p:nvPr>
        </p:nvSpPr>
        <p:spPr/>
        <p:txBody>
          <a:bodyPr/>
          <a:lstStyle/>
          <a:p>
            <a:r>
              <a:rPr lang="en-US" dirty="0"/>
              <a:t>Synchronous versus Asynchronous</a:t>
            </a:r>
          </a:p>
        </p:txBody>
      </p:sp>
      <p:pic>
        <p:nvPicPr>
          <p:cNvPr id="2" name="Picture 1">
            <a:extLst>
              <a:ext uri="{FF2B5EF4-FFF2-40B4-BE49-F238E27FC236}">
                <a16:creationId xmlns:a16="http://schemas.microsoft.com/office/drawing/2014/main" id="{A0565DAF-49B6-FADC-977D-5C0D96D23F2C}"/>
              </a:ext>
            </a:extLst>
          </p:cNvPr>
          <p:cNvPicPr>
            <a:picLocks noChangeAspect="1"/>
          </p:cNvPicPr>
          <p:nvPr/>
        </p:nvPicPr>
        <p:blipFill>
          <a:blip r:embed="rId2"/>
          <a:stretch>
            <a:fillRect/>
          </a:stretch>
        </p:blipFill>
        <p:spPr>
          <a:xfrm>
            <a:off x="914400" y="584381"/>
            <a:ext cx="7100626" cy="2747307"/>
          </a:xfrm>
          <a:prstGeom prst="rect">
            <a:avLst/>
          </a:prstGeom>
        </p:spPr>
      </p:pic>
    </p:spTree>
    <p:extLst>
      <p:ext uri="{BB962C8B-B14F-4D97-AF65-F5344CB8AC3E}">
        <p14:creationId xmlns:p14="http://schemas.microsoft.com/office/powerpoint/2010/main" val="110921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3CDF74-D1DA-2BA5-C5D7-C73AE7D92944}"/>
              </a:ext>
            </a:extLst>
          </p:cNvPr>
          <p:cNvSpPr>
            <a:spLocks noGrp="1"/>
          </p:cNvSpPr>
          <p:nvPr>
            <p:ph type="title"/>
          </p:nvPr>
        </p:nvSpPr>
        <p:spPr/>
        <p:txBody>
          <a:bodyPr/>
          <a:lstStyle/>
          <a:p>
            <a:r>
              <a:rPr lang="en-US" dirty="0"/>
              <a:t>Synchronous versus Asynchronous</a:t>
            </a:r>
          </a:p>
        </p:txBody>
      </p:sp>
      <p:sp>
        <p:nvSpPr>
          <p:cNvPr id="6" name="Content Placeholder 5">
            <a:extLst>
              <a:ext uri="{FF2B5EF4-FFF2-40B4-BE49-F238E27FC236}">
                <a16:creationId xmlns:a16="http://schemas.microsoft.com/office/drawing/2014/main" id="{ED69164F-9574-90C2-2D79-CD862C8E1CD1}"/>
              </a:ext>
            </a:extLst>
          </p:cNvPr>
          <p:cNvSpPr>
            <a:spLocks noGrp="1"/>
          </p:cNvSpPr>
          <p:nvPr>
            <p:ph idx="1"/>
          </p:nvPr>
        </p:nvSpPr>
        <p:spPr>
          <a:xfrm>
            <a:off x="152400" y="3409950"/>
            <a:ext cx="8839200" cy="1244600"/>
          </a:xfrm>
        </p:spPr>
        <p:txBody>
          <a:bodyPr/>
          <a:lstStyle/>
          <a:p>
            <a:r>
              <a:rPr lang="en-US" sz="1400" dirty="0"/>
              <a:t>The elapsed time for calling synchronous is </a:t>
            </a:r>
            <a:r>
              <a:rPr lang="en-US" sz="1400" i="1" dirty="0"/>
              <a:t>the sum of the calls’ response times.</a:t>
            </a:r>
          </a:p>
          <a:p>
            <a:r>
              <a:rPr lang="en-US" sz="1400" dirty="0"/>
              <a:t>The elapsed time for calling asynchronous is the maximum response time of the 3 calls.</a:t>
            </a:r>
          </a:p>
          <a:p>
            <a:r>
              <a:rPr lang="en-US" sz="1400" dirty="0"/>
              <a:t>Asynchronous:</a:t>
            </a:r>
          </a:p>
          <a:p>
            <a:pPr lvl="1"/>
            <a:r>
              <a:rPr lang="en-US" sz="1200" dirty="0"/>
              <a:t>Has better elapsed times and less “application is idle waiting” time, but </a:t>
            </a:r>
          </a:p>
          <a:p>
            <a:pPr lvl="1"/>
            <a:r>
              <a:rPr lang="en-US" sz="1200" dirty="0"/>
              <a:t>The logic is more complex, especially if the composite services has to “undo” some calls because others failed.</a:t>
            </a:r>
          </a:p>
        </p:txBody>
      </p:sp>
      <p:pic>
        <p:nvPicPr>
          <p:cNvPr id="7" name="Picture 6">
            <a:extLst>
              <a:ext uri="{FF2B5EF4-FFF2-40B4-BE49-F238E27FC236}">
                <a16:creationId xmlns:a16="http://schemas.microsoft.com/office/drawing/2014/main" id="{57E5A3AA-D4F8-2BD3-A1D3-9926F385F84C}"/>
              </a:ext>
            </a:extLst>
          </p:cNvPr>
          <p:cNvPicPr>
            <a:picLocks noChangeAspect="1"/>
          </p:cNvPicPr>
          <p:nvPr/>
        </p:nvPicPr>
        <p:blipFill>
          <a:blip r:embed="rId2"/>
          <a:stretch>
            <a:fillRect/>
          </a:stretch>
        </p:blipFill>
        <p:spPr>
          <a:xfrm>
            <a:off x="146050" y="765588"/>
            <a:ext cx="4323230" cy="2560415"/>
          </a:xfrm>
          <a:prstGeom prst="rect">
            <a:avLst/>
          </a:prstGeom>
        </p:spPr>
      </p:pic>
      <p:pic>
        <p:nvPicPr>
          <p:cNvPr id="8" name="Picture 7">
            <a:extLst>
              <a:ext uri="{FF2B5EF4-FFF2-40B4-BE49-F238E27FC236}">
                <a16:creationId xmlns:a16="http://schemas.microsoft.com/office/drawing/2014/main" id="{AE11192E-B2D6-05D6-7717-085AC5C491AE}"/>
              </a:ext>
            </a:extLst>
          </p:cNvPr>
          <p:cNvPicPr>
            <a:picLocks noChangeAspect="1"/>
          </p:cNvPicPr>
          <p:nvPr/>
        </p:nvPicPr>
        <p:blipFill>
          <a:blip r:embed="rId3"/>
          <a:stretch>
            <a:fillRect/>
          </a:stretch>
        </p:blipFill>
        <p:spPr>
          <a:xfrm>
            <a:off x="4714133" y="658227"/>
            <a:ext cx="4125066" cy="1694053"/>
          </a:xfrm>
          <a:prstGeom prst="rect">
            <a:avLst/>
          </a:prstGeom>
        </p:spPr>
      </p:pic>
      <p:sp>
        <p:nvSpPr>
          <p:cNvPr id="9" name="TextBox 8">
            <a:extLst>
              <a:ext uri="{FF2B5EF4-FFF2-40B4-BE49-F238E27FC236}">
                <a16:creationId xmlns:a16="http://schemas.microsoft.com/office/drawing/2014/main" id="{31B093EE-2AFD-784E-A11E-0616120CD0DE}"/>
              </a:ext>
            </a:extLst>
          </p:cNvPr>
          <p:cNvSpPr txBox="1"/>
          <p:nvPr/>
        </p:nvSpPr>
        <p:spPr>
          <a:xfrm>
            <a:off x="1681243" y="488950"/>
            <a:ext cx="1252843" cy="338554"/>
          </a:xfrm>
          <a:prstGeom prst="rect">
            <a:avLst/>
          </a:prstGeom>
          <a:noFill/>
        </p:spPr>
        <p:txBody>
          <a:bodyPr wrap="none" rtlCol="0">
            <a:spAutoFit/>
          </a:bodyPr>
          <a:lstStyle/>
          <a:p>
            <a:r>
              <a:rPr lang="en-US" sz="1600" dirty="0"/>
              <a:t>Synchronous</a:t>
            </a:r>
          </a:p>
        </p:txBody>
      </p:sp>
      <p:sp>
        <p:nvSpPr>
          <p:cNvPr id="10" name="TextBox 9">
            <a:extLst>
              <a:ext uri="{FF2B5EF4-FFF2-40B4-BE49-F238E27FC236}">
                <a16:creationId xmlns:a16="http://schemas.microsoft.com/office/drawing/2014/main" id="{2C514599-051D-85B5-9F5C-82946BE093A1}"/>
              </a:ext>
            </a:extLst>
          </p:cNvPr>
          <p:cNvSpPr txBox="1"/>
          <p:nvPr/>
        </p:nvSpPr>
        <p:spPr>
          <a:xfrm>
            <a:off x="6296295" y="513271"/>
            <a:ext cx="1355820" cy="338554"/>
          </a:xfrm>
          <a:prstGeom prst="rect">
            <a:avLst/>
          </a:prstGeom>
          <a:noFill/>
        </p:spPr>
        <p:txBody>
          <a:bodyPr wrap="none" rtlCol="0">
            <a:spAutoFit/>
          </a:bodyPr>
          <a:lstStyle/>
          <a:p>
            <a:r>
              <a:rPr lang="en-US" sz="1600" dirty="0"/>
              <a:t>Asynchronous</a:t>
            </a:r>
          </a:p>
        </p:txBody>
      </p:sp>
      <p:sp>
        <p:nvSpPr>
          <p:cNvPr id="11" name="TextBox 10">
            <a:extLst>
              <a:ext uri="{FF2B5EF4-FFF2-40B4-BE49-F238E27FC236}">
                <a16:creationId xmlns:a16="http://schemas.microsoft.com/office/drawing/2014/main" id="{56943E40-CB72-0833-78F3-9040909DC8FD}"/>
              </a:ext>
            </a:extLst>
          </p:cNvPr>
          <p:cNvSpPr txBox="1"/>
          <p:nvPr/>
        </p:nvSpPr>
        <p:spPr>
          <a:xfrm>
            <a:off x="7254568" y="2272763"/>
            <a:ext cx="1806520" cy="1569660"/>
          </a:xfrm>
          <a:prstGeom prst="rect">
            <a:avLst/>
          </a:prstGeom>
          <a:noFill/>
        </p:spPr>
        <p:txBody>
          <a:bodyPr wrap="none" rtlCol="0">
            <a:spAutoFit/>
          </a:bodyPr>
          <a:lstStyle/>
          <a:p>
            <a:r>
              <a:rPr lang="en-US" sz="1200" dirty="0"/>
              <a:t>Show code from:</a:t>
            </a:r>
          </a:p>
          <a:p>
            <a:pPr marL="171450" indent="-171450">
              <a:buFont typeface="Arial" panose="020B0604020202020204" pitchFamily="34" charset="0"/>
              <a:buChar char="•"/>
            </a:pPr>
            <a:r>
              <a:rPr lang="en-US" sz="1200" dirty="0" err="1"/>
              <a:t>call_urls_synch_asynch</a:t>
            </a:r>
            <a:endParaRPr lang="en-US" sz="1200" dirty="0"/>
          </a:p>
          <a:p>
            <a:pPr marL="171450" indent="-171450">
              <a:buFont typeface="Arial" panose="020B0604020202020204" pitchFamily="34" charset="0"/>
              <a:buChar char="•"/>
            </a:pPr>
            <a:r>
              <a:rPr lang="en-US" sz="1200" dirty="0"/>
              <a:t>async3</a:t>
            </a:r>
          </a:p>
          <a:p>
            <a:pPr marL="171450" indent="-171450">
              <a:buFont typeface="Arial" panose="020B0604020202020204" pitchFamily="34" charset="0"/>
              <a:buChar char="•"/>
            </a:pPr>
            <a:r>
              <a:rPr lang="en-US" sz="1200" dirty="0" err="1"/>
              <a:t>async_p_mysql</a:t>
            </a:r>
            <a:endParaRPr lang="en-US" sz="1200" dirty="0"/>
          </a:p>
          <a:p>
            <a:r>
              <a:rPr lang="en-US" sz="1200" dirty="0"/>
              <a:t>Async-python</a:t>
            </a:r>
          </a:p>
          <a:p>
            <a:pPr marL="171450" indent="-171450">
              <a:buFont typeface="Arial" panose="020B0604020202020204" pitchFamily="34" charset="0"/>
              <a:buChar char="•"/>
            </a:pPr>
            <a:r>
              <a:rPr lang="en-US" sz="1200" dirty="0" err="1"/>
              <a:t>av_requests</a:t>
            </a:r>
            <a:endParaRPr lang="en-US" sz="1200" dirty="0"/>
          </a:p>
          <a:p>
            <a:pPr marL="171450" indent="-171450">
              <a:buFont typeface="Arial" panose="020B0604020202020204" pitchFamily="34" charset="0"/>
              <a:buChar char="•"/>
            </a:pPr>
            <a:r>
              <a:rPr lang="en-US" sz="1200" dirty="0" err="1"/>
              <a:t>av_async_run</a:t>
            </a:r>
            <a:endParaRPr lang="en-US" sz="1200" dirty="0"/>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1647961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B3CCE-3E60-3BBF-FC56-455C08A9CF5E}"/>
              </a:ext>
            </a:extLst>
          </p:cNvPr>
          <p:cNvSpPr>
            <a:spLocks noGrp="1"/>
          </p:cNvSpPr>
          <p:nvPr>
            <p:ph idx="1"/>
          </p:nvPr>
        </p:nvSpPr>
        <p:spPr/>
        <p:txBody>
          <a:bodyPr/>
          <a:lstStyle/>
          <a:p>
            <a:r>
              <a:rPr lang="en-US" sz="1400" dirty="0"/>
              <a:t>A running program executes in an operating system </a:t>
            </a:r>
            <a:r>
              <a:rPr lang="en-US" sz="1400" i="1" dirty="0"/>
              <a:t>process. </a:t>
            </a:r>
            <a:r>
              <a:rPr lang="en-US" sz="1400" dirty="0"/>
              <a:t>There are many approaches to concurrency:</a:t>
            </a:r>
            <a:endParaRPr lang="en-US" sz="1400" i="1" dirty="0"/>
          </a:p>
          <a:p>
            <a:pPr lvl="1"/>
            <a:r>
              <a:rPr lang="en-US" sz="1200" dirty="0"/>
              <a:t>Multiprocessing:</a:t>
            </a:r>
          </a:p>
          <a:p>
            <a:pPr lvl="2"/>
            <a:r>
              <a:rPr lang="en-US" sz="1000" dirty="0"/>
              <a:t>The system has several “active processes.”</a:t>
            </a:r>
          </a:p>
          <a:p>
            <a:pPr lvl="2"/>
            <a:r>
              <a:rPr lang="en-US" sz="1000" dirty="0"/>
              <a:t>Only one process is executing on a CPU (core) as a time.</a:t>
            </a:r>
          </a:p>
          <a:p>
            <a:pPr lvl="2"/>
            <a:r>
              <a:rPr lang="en-US" sz="1000" dirty="0"/>
              <a:t>The OS switches between processes when the running process performs a blocking operations, e.g. file IO, remote network call, ... ...</a:t>
            </a:r>
          </a:p>
          <a:p>
            <a:pPr lvl="1"/>
            <a:r>
              <a:rPr lang="en-US" sz="1200" dirty="0"/>
              <a:t>Multithreading:</a:t>
            </a:r>
          </a:p>
          <a:p>
            <a:pPr lvl="2"/>
            <a:r>
              <a:rPr lang="en-US" sz="1000" dirty="0"/>
              <a:t>There are several “active threads” within a process.</a:t>
            </a:r>
          </a:p>
          <a:p>
            <a:pPr lvl="2"/>
            <a:r>
              <a:rPr lang="en-US" sz="1000" dirty="0"/>
              <a:t>(Usually) Only one thread is executing on a CPU (core) at a time.</a:t>
            </a:r>
          </a:p>
          <a:p>
            <a:pPr lvl="2"/>
            <a:r>
              <a:rPr lang="en-US" sz="1000" dirty="0"/>
              <a:t>When the thread performs a blocking operation, the process continues to run but executes a different,</a:t>
            </a:r>
            <a:br>
              <a:rPr lang="en-US" sz="1000" dirty="0"/>
            </a:br>
            <a:r>
              <a:rPr lang="en-US" sz="1000" dirty="0"/>
              <a:t>ready thread.</a:t>
            </a:r>
          </a:p>
          <a:p>
            <a:pPr lvl="1"/>
            <a:r>
              <a:rPr lang="en-US" sz="1200" dirty="0"/>
              <a:t>Coroutines:</a:t>
            </a:r>
          </a:p>
          <a:p>
            <a:pPr lvl="2"/>
            <a:r>
              <a:rPr lang="en-US" sz="1000" dirty="0"/>
              <a:t>There is a single active thread within a process.</a:t>
            </a:r>
          </a:p>
          <a:p>
            <a:pPr lvl="2"/>
            <a:r>
              <a:rPr lang="en-US" sz="1000" dirty="0"/>
              <a:t>When a thread performs a blocking operation, the programming language runtime does weird internal stuff</a:t>
            </a:r>
          </a:p>
          <a:p>
            <a:pPr lvl="3"/>
            <a:r>
              <a:rPr lang="en-US" sz="900" dirty="0"/>
              <a:t>Makes a copy of the current coroutines environment (call stack, ... ...)</a:t>
            </a:r>
          </a:p>
          <a:p>
            <a:pPr lvl="3"/>
            <a:r>
              <a:rPr lang="en-US" sz="900" dirty="0"/>
              <a:t>Starts a ready coroutine by switching to its call stack and next statement.</a:t>
            </a:r>
          </a:p>
          <a:p>
            <a:pPr lvl="2"/>
            <a:r>
              <a:rPr lang="en-US" sz="1100" dirty="0"/>
              <a:t>The thread and process do not block.</a:t>
            </a:r>
          </a:p>
          <a:p>
            <a:r>
              <a:rPr lang="en-US" sz="1500" dirty="0"/>
              <a:t>A </a:t>
            </a:r>
            <a:r>
              <a:rPr lang="en-US" sz="1500" i="1" dirty="0"/>
              <a:t>context switch </a:t>
            </a:r>
            <a:r>
              <a:rPr lang="en-US" sz="1500" dirty="0"/>
              <a:t>is changing the currently running process, thread or task. </a:t>
            </a:r>
          </a:p>
          <a:p>
            <a:pPr lvl="1"/>
            <a:r>
              <a:rPr lang="en-US" sz="1300" dirty="0"/>
              <a:t>There is a performance overhead for a context switch.</a:t>
            </a:r>
          </a:p>
          <a:p>
            <a:pPr lvl="1"/>
            <a:r>
              <a:rPr lang="en-US" sz="1300" dirty="0"/>
              <a:t>Overhead(multiprocessing) &gt;&gt; Overhead(multithreading) &gt;&gt; Overhead(coroutines)</a:t>
            </a:r>
          </a:p>
        </p:txBody>
      </p:sp>
      <p:sp>
        <p:nvSpPr>
          <p:cNvPr id="3" name="Title 2">
            <a:extLst>
              <a:ext uri="{FF2B5EF4-FFF2-40B4-BE49-F238E27FC236}">
                <a16:creationId xmlns:a16="http://schemas.microsoft.com/office/drawing/2014/main" id="{2A97BE46-0748-ADEB-6E83-77C7D514600D}"/>
              </a:ext>
            </a:extLst>
          </p:cNvPr>
          <p:cNvSpPr>
            <a:spLocks noGrp="1"/>
          </p:cNvSpPr>
          <p:nvPr>
            <p:ph type="title"/>
          </p:nvPr>
        </p:nvSpPr>
        <p:spPr/>
        <p:txBody>
          <a:bodyPr/>
          <a:lstStyle/>
          <a:p>
            <a:r>
              <a:rPr lang="en-US" dirty="0"/>
              <a:t>Concurrency</a:t>
            </a:r>
          </a:p>
        </p:txBody>
      </p:sp>
    </p:spTree>
    <p:extLst>
      <p:ext uri="{BB962C8B-B14F-4D97-AF65-F5344CB8AC3E}">
        <p14:creationId xmlns:p14="http://schemas.microsoft.com/office/powerpoint/2010/main" val="1958344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B06DD-98BB-464C-937C-F896CC647797}"/>
              </a:ext>
            </a:extLst>
          </p:cNvPr>
          <p:cNvSpPr>
            <a:spLocks noGrp="1"/>
          </p:cNvSpPr>
          <p:nvPr>
            <p:ph type="title"/>
          </p:nvPr>
        </p:nvSpPr>
        <p:spPr/>
        <p:txBody>
          <a:bodyPr/>
          <a:lstStyle/>
          <a:p>
            <a:r>
              <a:rPr lang="en-US" dirty="0"/>
              <a:t>Threads, Promises, </a:t>
            </a:r>
            <a:r>
              <a:rPr lang="en-US" dirty="0" err="1"/>
              <a:t>Asynch</a:t>
            </a:r>
            <a:r>
              <a:rPr lang="en-US" dirty="0"/>
              <a:t> Functions, ... ...</a:t>
            </a:r>
          </a:p>
        </p:txBody>
      </p:sp>
      <p:pic>
        <p:nvPicPr>
          <p:cNvPr id="4" name="Picture 3">
            <a:extLst>
              <a:ext uri="{FF2B5EF4-FFF2-40B4-BE49-F238E27FC236}">
                <a16:creationId xmlns:a16="http://schemas.microsoft.com/office/drawing/2014/main" id="{EC934AE6-C6C7-8249-924B-90DE86FF8328}"/>
              </a:ext>
            </a:extLst>
          </p:cNvPr>
          <p:cNvPicPr>
            <a:picLocks noChangeAspect="1"/>
          </p:cNvPicPr>
          <p:nvPr/>
        </p:nvPicPr>
        <p:blipFill>
          <a:blip r:embed="rId2"/>
          <a:stretch>
            <a:fillRect/>
          </a:stretch>
        </p:blipFill>
        <p:spPr>
          <a:xfrm>
            <a:off x="873960" y="583970"/>
            <a:ext cx="3097840" cy="2925738"/>
          </a:xfrm>
          <a:prstGeom prst="rect">
            <a:avLst/>
          </a:prstGeom>
        </p:spPr>
      </p:pic>
      <p:sp>
        <p:nvSpPr>
          <p:cNvPr id="5" name="Right Brace 4">
            <a:extLst>
              <a:ext uri="{FF2B5EF4-FFF2-40B4-BE49-F238E27FC236}">
                <a16:creationId xmlns:a16="http://schemas.microsoft.com/office/drawing/2014/main" id="{A059DB28-731D-4541-AAD0-5B0049C39545}"/>
              </a:ext>
            </a:extLst>
          </p:cNvPr>
          <p:cNvSpPr/>
          <p:nvPr/>
        </p:nvSpPr>
        <p:spPr>
          <a:xfrm rot="10800000">
            <a:off x="1446664" y="1764500"/>
            <a:ext cx="177421" cy="66191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506B30D-90C9-8D49-A120-22889D037F32}"/>
              </a:ext>
            </a:extLst>
          </p:cNvPr>
          <p:cNvCxnSpPr/>
          <p:nvPr/>
        </p:nvCxnSpPr>
        <p:spPr>
          <a:xfrm flipH="1">
            <a:off x="143302" y="2095459"/>
            <a:ext cx="1241946"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325609A-798A-D54D-B717-9F1E174616FC}"/>
              </a:ext>
            </a:extLst>
          </p:cNvPr>
          <p:cNvPicPr>
            <a:picLocks noChangeAspect="1"/>
          </p:cNvPicPr>
          <p:nvPr/>
        </p:nvPicPr>
        <p:blipFill>
          <a:blip r:embed="rId3"/>
          <a:stretch>
            <a:fillRect/>
          </a:stretch>
        </p:blipFill>
        <p:spPr>
          <a:xfrm>
            <a:off x="4367282" y="536202"/>
            <a:ext cx="4670241" cy="2554626"/>
          </a:xfrm>
          <a:prstGeom prst="rect">
            <a:avLst/>
          </a:prstGeom>
        </p:spPr>
      </p:pic>
      <p:sp>
        <p:nvSpPr>
          <p:cNvPr id="8" name="Content Placeholder 6">
            <a:extLst>
              <a:ext uri="{FF2B5EF4-FFF2-40B4-BE49-F238E27FC236}">
                <a16:creationId xmlns:a16="http://schemas.microsoft.com/office/drawing/2014/main" id="{93BB6417-F117-444D-B984-572884529677}"/>
              </a:ext>
            </a:extLst>
          </p:cNvPr>
          <p:cNvSpPr txBox="1">
            <a:spLocks/>
          </p:cNvSpPr>
          <p:nvPr/>
        </p:nvSpPr>
        <p:spPr bwMode="auto">
          <a:xfrm>
            <a:off x="4419856" y="3138597"/>
            <a:ext cx="4451189" cy="1444166"/>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850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r>
              <a:rPr lang="en-US" sz="1600" kern="0" dirty="0"/>
              <a:t>Callbacks</a:t>
            </a:r>
          </a:p>
          <a:p>
            <a:pPr lvl="1"/>
            <a:r>
              <a:rPr lang="en-US" sz="1400" kern="0" dirty="0"/>
              <a:t>Incoming requests map to an event.</a:t>
            </a:r>
          </a:p>
          <a:p>
            <a:pPr lvl="1"/>
            <a:r>
              <a:rPr lang="en-US" sz="1400" kern="0" dirty="0"/>
              <a:t>There is a single thread running application code associated with an event..</a:t>
            </a:r>
          </a:p>
          <a:p>
            <a:pPr lvl="1"/>
            <a:r>
              <a:rPr lang="en-US" sz="1400" kern="0" dirty="0"/>
              <a:t>Long running calls get assigned to a separate worker thread, and register a callback.</a:t>
            </a:r>
          </a:p>
          <a:p>
            <a:pPr lvl="1"/>
            <a:r>
              <a:rPr lang="en-US" sz="1400" kern="0" dirty="0"/>
              <a:t>Completion of an operation results in an event, which resumes the application via a callback.</a:t>
            </a:r>
          </a:p>
        </p:txBody>
      </p:sp>
      <p:sp>
        <p:nvSpPr>
          <p:cNvPr id="9" name="Rectangle 8">
            <a:extLst>
              <a:ext uri="{FF2B5EF4-FFF2-40B4-BE49-F238E27FC236}">
                <a16:creationId xmlns:a16="http://schemas.microsoft.com/office/drawing/2014/main" id="{35A8A884-F436-A948-84CE-51601CDDC571}"/>
              </a:ext>
            </a:extLst>
          </p:cNvPr>
          <p:cNvSpPr/>
          <p:nvPr/>
        </p:nvSpPr>
        <p:spPr>
          <a:xfrm>
            <a:off x="5647499" y="3081184"/>
            <a:ext cx="3390023" cy="184666"/>
          </a:xfrm>
          <a:prstGeom prst="rect">
            <a:avLst/>
          </a:prstGeom>
        </p:spPr>
        <p:txBody>
          <a:bodyPr wrap="square">
            <a:spAutoFit/>
          </a:bodyPr>
          <a:lstStyle/>
          <a:p>
            <a:r>
              <a:rPr lang="en-US" sz="600" dirty="0"/>
              <a:t>https://</a:t>
            </a:r>
            <a:r>
              <a:rPr lang="en-US" sz="600" dirty="0" err="1"/>
              <a:t>medium.com</a:t>
            </a:r>
            <a:r>
              <a:rPr lang="en-US" sz="600" dirty="0"/>
              <a:t>/@</a:t>
            </a:r>
            <a:r>
              <a:rPr lang="en-US" sz="600" dirty="0" err="1"/>
              <a:t>amragaey</a:t>
            </a:r>
            <a:r>
              <a:rPr lang="en-US" sz="600" dirty="0"/>
              <a:t>/shortly-how-node-js-works-on-a-single-thread-763fda99f012</a:t>
            </a:r>
          </a:p>
        </p:txBody>
      </p:sp>
      <p:sp>
        <p:nvSpPr>
          <p:cNvPr id="10" name="Rectangle 9">
            <a:extLst>
              <a:ext uri="{FF2B5EF4-FFF2-40B4-BE49-F238E27FC236}">
                <a16:creationId xmlns:a16="http://schemas.microsoft.com/office/drawing/2014/main" id="{0094866F-C718-B547-89CC-A022ADD567BA}"/>
              </a:ext>
            </a:extLst>
          </p:cNvPr>
          <p:cNvSpPr/>
          <p:nvPr/>
        </p:nvSpPr>
        <p:spPr>
          <a:xfrm>
            <a:off x="47768" y="3323136"/>
            <a:ext cx="4572000" cy="215444"/>
          </a:xfrm>
          <a:prstGeom prst="rect">
            <a:avLst/>
          </a:prstGeom>
        </p:spPr>
        <p:txBody>
          <a:bodyPr>
            <a:spAutoFit/>
          </a:bodyPr>
          <a:lstStyle/>
          <a:p>
            <a:r>
              <a:rPr lang="en-US" sz="800" dirty="0"/>
              <a:t>https://</a:t>
            </a:r>
            <a:r>
              <a:rPr lang="en-US" sz="800" dirty="0" err="1"/>
              <a:t>en.wikipedia.org</a:t>
            </a:r>
            <a:r>
              <a:rPr lang="en-US" sz="800" dirty="0"/>
              <a:t>/wiki/Multithreading_(</a:t>
            </a:r>
            <a:r>
              <a:rPr lang="en-US" sz="800" dirty="0" err="1"/>
              <a:t>computer_architecture</a:t>
            </a:r>
            <a:r>
              <a:rPr lang="en-US" sz="800" dirty="0"/>
              <a:t>)</a:t>
            </a:r>
          </a:p>
        </p:txBody>
      </p:sp>
      <p:sp>
        <p:nvSpPr>
          <p:cNvPr id="11" name="Content Placeholder 6">
            <a:extLst>
              <a:ext uri="{FF2B5EF4-FFF2-40B4-BE49-F238E27FC236}">
                <a16:creationId xmlns:a16="http://schemas.microsoft.com/office/drawing/2014/main" id="{54F83F11-23BE-074E-818E-6C055AAB63EE}"/>
              </a:ext>
            </a:extLst>
          </p:cNvPr>
          <p:cNvSpPr>
            <a:spLocks noGrp="1"/>
          </p:cNvSpPr>
          <p:nvPr>
            <p:ph sz="half" idx="1"/>
          </p:nvPr>
        </p:nvSpPr>
        <p:spPr>
          <a:xfrm>
            <a:off x="156950" y="3757010"/>
            <a:ext cx="3923731" cy="965054"/>
          </a:xfrm>
        </p:spPr>
        <p:txBody>
          <a:bodyPr>
            <a:normAutofit/>
          </a:bodyPr>
          <a:lstStyle/>
          <a:p>
            <a:r>
              <a:rPr lang="en-US" sz="1400" dirty="0"/>
              <a:t>Multithreading</a:t>
            </a:r>
          </a:p>
          <a:p>
            <a:pPr lvl="1"/>
            <a:r>
              <a:rPr lang="en-US" sz="1200" dirty="0"/>
              <a:t>Thread #1 “blocks” for an IO or API call.</a:t>
            </a:r>
          </a:p>
          <a:p>
            <a:pPr lvl="1"/>
            <a:r>
              <a:rPr lang="en-US" sz="1200" dirty="0"/>
              <a:t>Process switches to “ready” thread #2</a:t>
            </a:r>
          </a:p>
        </p:txBody>
      </p:sp>
    </p:spTree>
    <p:extLst>
      <p:ext uri="{BB962C8B-B14F-4D97-AF65-F5344CB8AC3E}">
        <p14:creationId xmlns:p14="http://schemas.microsoft.com/office/powerpoint/2010/main" val="455947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a:t>
            </a:r>
            <a:endParaRPr lang="en-US" altLang="en-US" sz="1600" i="1" dirty="0">
              <a:solidFill>
                <a:schemeClr val="bg1"/>
              </a:solidFill>
            </a:endParaRPr>
          </a:p>
        </p:txBody>
      </p:sp>
      <p:sp>
        <p:nvSpPr>
          <p:cNvPr id="2" name="TextBox 11">
            <a:extLst>
              <a:ext uri="{FF2B5EF4-FFF2-40B4-BE49-F238E27FC236}">
                <a16:creationId xmlns:a16="http://schemas.microsoft.com/office/drawing/2014/main" id="{D4A83CB8-BD94-D899-CE8D-12AC699B14F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169110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85297C-E7B8-F84D-82C4-68A401D433C6}"/>
              </a:ext>
            </a:extLst>
          </p:cNvPr>
          <p:cNvSpPr>
            <a:spLocks noGrp="1"/>
          </p:cNvSpPr>
          <p:nvPr>
            <p:ph type="title"/>
          </p:nvPr>
        </p:nvSpPr>
        <p:spPr/>
        <p:txBody>
          <a:bodyPr/>
          <a:lstStyle/>
          <a:p>
            <a:r>
              <a:rPr lang="en-US" dirty="0"/>
              <a:t>Microservice Layers</a:t>
            </a:r>
          </a:p>
        </p:txBody>
      </p:sp>
      <p:pic>
        <p:nvPicPr>
          <p:cNvPr id="3074" name="Picture 2">
            <a:extLst>
              <a:ext uri="{FF2B5EF4-FFF2-40B4-BE49-F238E27FC236}">
                <a16:creationId xmlns:a16="http://schemas.microsoft.com/office/drawing/2014/main" id="{7C7261F9-041F-1C48-A88B-D060B4A2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1813"/>
            <a:ext cx="9144000" cy="407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41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4742C7-F9B5-8948-B581-D9DBCC265442}"/>
              </a:ext>
            </a:extLst>
          </p:cNvPr>
          <p:cNvSpPr>
            <a:spLocks noGrp="1"/>
          </p:cNvSpPr>
          <p:nvPr>
            <p:ph type="title"/>
          </p:nvPr>
        </p:nvSpPr>
        <p:spPr/>
        <p:txBody>
          <a:bodyPr/>
          <a:lstStyle/>
          <a:p>
            <a:r>
              <a:rPr lang="en-US" dirty="0"/>
              <a:t>Another View</a:t>
            </a:r>
          </a:p>
        </p:txBody>
      </p:sp>
      <p:pic>
        <p:nvPicPr>
          <p:cNvPr id="4098" name="Picture 2">
            <a:extLst>
              <a:ext uri="{FF2B5EF4-FFF2-40B4-BE49-F238E27FC236}">
                <a16:creationId xmlns:a16="http://schemas.microsoft.com/office/drawing/2014/main" id="{F79A0B06-6D3E-AB41-AABF-5D41BA645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90550"/>
            <a:ext cx="5531742"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44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4901C-A961-5E40-B35D-3D9C2FBAC589}"/>
              </a:ext>
            </a:extLst>
          </p:cNvPr>
          <p:cNvSpPr>
            <a:spLocks noGrp="1"/>
          </p:cNvSpPr>
          <p:nvPr>
            <p:ph type="title"/>
          </p:nvPr>
        </p:nvSpPr>
        <p:spPr/>
        <p:txBody>
          <a:bodyPr/>
          <a:lstStyle/>
          <a:p>
            <a:r>
              <a:rPr lang="en-US" dirty="0"/>
              <a:t>Models </a:t>
            </a:r>
            <a:r>
              <a:rPr lang="en-US" sz="1100" dirty="0"/>
              <a:t>(https://</a:t>
            </a:r>
            <a:r>
              <a:rPr lang="en-US" sz="1100" dirty="0" err="1"/>
              <a:t>medium.com</a:t>
            </a:r>
            <a:r>
              <a:rPr lang="en-US" sz="1100" dirty="0"/>
              <a:t>/capital-one-tech/microservices-when-to-react-vs-orchestrate-c6b18308a14c)</a:t>
            </a:r>
            <a:endParaRPr lang="en-US" dirty="0"/>
          </a:p>
        </p:txBody>
      </p:sp>
      <p:pic>
        <p:nvPicPr>
          <p:cNvPr id="6146" name="Picture 2">
            <a:extLst>
              <a:ext uri="{FF2B5EF4-FFF2-40B4-BE49-F238E27FC236}">
                <a16:creationId xmlns:a16="http://schemas.microsoft.com/office/drawing/2014/main" id="{FF471364-6DCA-0E43-AF26-C4D3E2CFF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52450"/>
            <a:ext cx="2649273" cy="1809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A8B6F07-1040-9C42-A5ED-D1A01E056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4" y="2362200"/>
            <a:ext cx="234315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E49045B-9C97-BA40-8C35-BD57E0339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485" y="624639"/>
            <a:ext cx="2232448" cy="30289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EB48F7B-CDAC-BD41-9144-2D4EEAA069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7096" y="590550"/>
            <a:ext cx="3408830" cy="2848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08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Stateless, Sessions Example</a:t>
            </a:r>
          </a:p>
        </p:txBody>
      </p:sp>
      <p:sp>
        <p:nvSpPr>
          <p:cNvPr id="2" name="TextBox 11">
            <a:extLst>
              <a:ext uri="{FF2B5EF4-FFF2-40B4-BE49-F238E27FC236}">
                <a16:creationId xmlns:a16="http://schemas.microsoft.com/office/drawing/2014/main" id="{EA7EC088-0DF4-FB8A-CE33-879DF6CB5075}"/>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079216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F04DFB-180F-5947-A5BE-0243DFD60753}"/>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51DE7049-3EC5-0E46-A3F1-EBC31451F757}"/>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41A45F3D-AB89-FC4B-8C20-4AC25D00461A}"/>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719A41CD-D1CD-E741-B209-B21AB2C31D3D}"/>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76844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1A2A9-4509-E541-940F-AA288EE86411}"/>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23E3BF8B-EC0F-0E4D-AF1F-3C4BC3EB0C14}"/>
              </a:ext>
            </a:extLst>
          </p:cNvPr>
          <p:cNvSpPr>
            <a:spLocks noGrp="1"/>
          </p:cNvSpPr>
          <p:nvPr>
            <p:ph type="title"/>
          </p:nvPr>
        </p:nvSpPr>
        <p:spPr/>
        <p:txBody>
          <a:bodyPr/>
          <a:lstStyle/>
          <a:p>
            <a:r>
              <a:rPr lang="en-US" dirty="0"/>
              <a:t>Service Orchestration/Composition</a:t>
            </a:r>
          </a:p>
        </p:txBody>
      </p:sp>
      <p:pic>
        <p:nvPicPr>
          <p:cNvPr id="4" name="Picture 3">
            <a:extLst>
              <a:ext uri="{FF2B5EF4-FFF2-40B4-BE49-F238E27FC236}">
                <a16:creationId xmlns:a16="http://schemas.microsoft.com/office/drawing/2014/main" id="{79DF5738-2A78-2145-BD0B-702D41223B4D}"/>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2650542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36E1A0-EA2A-0C81-026B-85669807851A}"/>
              </a:ext>
            </a:extLst>
          </p:cNvPr>
          <p:cNvSpPr>
            <a:spLocks noGrp="1"/>
          </p:cNvSpPr>
          <p:nvPr>
            <p:ph type="title"/>
          </p:nvPr>
        </p:nvSpPr>
        <p:spPr/>
        <p:txBody>
          <a:bodyPr/>
          <a:lstStyle/>
          <a:p>
            <a:r>
              <a:rPr lang="en-US" dirty="0"/>
              <a:t>What I (We) Will Implement</a:t>
            </a:r>
          </a:p>
        </p:txBody>
      </p:sp>
      <p:pic>
        <p:nvPicPr>
          <p:cNvPr id="4" name="Picture 3">
            <a:extLst>
              <a:ext uri="{FF2B5EF4-FFF2-40B4-BE49-F238E27FC236}">
                <a16:creationId xmlns:a16="http://schemas.microsoft.com/office/drawing/2014/main" id="{F1694038-AEDA-C658-29D1-D17A013EAB06}"/>
              </a:ext>
            </a:extLst>
          </p:cNvPr>
          <p:cNvPicPr>
            <a:picLocks noChangeAspect="1"/>
          </p:cNvPicPr>
          <p:nvPr/>
        </p:nvPicPr>
        <p:blipFill>
          <a:blip r:embed="rId2"/>
          <a:stretch>
            <a:fillRect/>
          </a:stretch>
        </p:blipFill>
        <p:spPr>
          <a:xfrm>
            <a:off x="838200" y="427007"/>
            <a:ext cx="7010400" cy="4077698"/>
          </a:xfrm>
          <a:prstGeom prst="rect">
            <a:avLst/>
          </a:prstGeom>
        </p:spPr>
      </p:pic>
    </p:spTree>
    <p:extLst>
      <p:ext uri="{BB962C8B-B14F-4D97-AF65-F5344CB8AC3E}">
        <p14:creationId xmlns:p14="http://schemas.microsoft.com/office/powerpoint/2010/main" val="246158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Middleware</a:t>
            </a:r>
            <a:endParaRPr lang="en-US" altLang="en-US" sz="1600" i="1" dirty="0">
              <a:solidFill>
                <a:schemeClr val="bg1"/>
              </a:solidFill>
            </a:endParaRPr>
          </a:p>
        </p:txBody>
      </p:sp>
      <p:sp>
        <p:nvSpPr>
          <p:cNvPr id="2" name="TextBox 11">
            <a:extLst>
              <a:ext uri="{FF2B5EF4-FFF2-40B4-BE49-F238E27FC236}">
                <a16:creationId xmlns:a16="http://schemas.microsoft.com/office/drawing/2014/main" id="{2F943680-428F-C96D-D4F4-3EC59D3B277B}"/>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23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508952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1203427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252974"/>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and Flask</a:t>
            </a:r>
          </a:p>
        </p:txBody>
      </p:sp>
      <p:pic>
        <p:nvPicPr>
          <p:cNvPr id="4" name="Picture 3">
            <a:extLst>
              <a:ext uri="{FF2B5EF4-FFF2-40B4-BE49-F238E27FC236}">
                <a16:creationId xmlns:a16="http://schemas.microsoft.com/office/drawing/2014/main" id="{F5AD3FF2-BB2F-A247-A52D-071BE70803EA}"/>
              </a:ext>
            </a:extLst>
          </p:cNvPr>
          <p:cNvPicPr>
            <a:picLocks noChangeAspect="1"/>
          </p:cNvPicPr>
          <p:nvPr/>
        </p:nvPicPr>
        <p:blipFill>
          <a:blip r:embed="rId2"/>
          <a:stretch>
            <a:fillRect/>
          </a:stretch>
        </p:blipFill>
        <p:spPr>
          <a:xfrm>
            <a:off x="301267" y="511190"/>
            <a:ext cx="6546775" cy="2699039"/>
          </a:xfrm>
          <a:prstGeom prst="rect">
            <a:avLst/>
          </a:prstGeom>
        </p:spPr>
      </p:pic>
      <p:pic>
        <p:nvPicPr>
          <p:cNvPr id="5" name="Picture 4">
            <a:extLst>
              <a:ext uri="{FF2B5EF4-FFF2-40B4-BE49-F238E27FC236}">
                <a16:creationId xmlns:a16="http://schemas.microsoft.com/office/drawing/2014/main" id="{4E5F323B-C919-5B4E-9F76-2A11B3818E30}"/>
              </a:ext>
            </a:extLst>
          </p:cNvPr>
          <p:cNvPicPr>
            <a:picLocks noChangeAspect="1"/>
          </p:cNvPicPr>
          <p:nvPr/>
        </p:nvPicPr>
        <p:blipFill>
          <a:blip r:embed="rId3"/>
          <a:stretch>
            <a:fillRect/>
          </a:stretch>
        </p:blipFill>
        <p:spPr>
          <a:xfrm>
            <a:off x="164956" y="3737264"/>
            <a:ext cx="6086475" cy="723900"/>
          </a:xfrm>
          <a:prstGeom prst="rect">
            <a:avLst/>
          </a:prstGeom>
        </p:spPr>
      </p:pic>
      <p:sp>
        <p:nvSpPr>
          <p:cNvPr id="7" name="Rounded Rectangle 6">
            <a:extLst>
              <a:ext uri="{FF2B5EF4-FFF2-40B4-BE49-F238E27FC236}">
                <a16:creationId xmlns:a16="http://schemas.microsoft.com/office/drawing/2014/main" id="{CB15D4F3-73D7-BF4A-9454-FF70B4A29AF3}"/>
              </a:ext>
            </a:extLst>
          </p:cNvPr>
          <p:cNvSpPr/>
          <p:nvPr/>
        </p:nvSpPr>
        <p:spPr>
          <a:xfrm>
            <a:off x="4255078" y="793044"/>
            <a:ext cx="4122593" cy="1067666"/>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White list of URLs</a:t>
            </a:r>
          </a:p>
          <a:p>
            <a:pPr marL="214313" indent="-214313">
              <a:buFont typeface="Arial" panose="020B0604020202020204" pitchFamily="34" charset="0"/>
              <a:buChar char="•"/>
            </a:pPr>
            <a:r>
              <a:rPr lang="en-US" dirty="0"/>
              <a:t>If not on white list:</a:t>
            </a:r>
          </a:p>
          <a:p>
            <a:pPr marL="557213" lvl="1" indent="-214313">
              <a:buFont typeface="Arial" panose="020B0604020202020204" pitchFamily="34" charset="0"/>
              <a:buChar char="•"/>
            </a:pPr>
            <a:r>
              <a:rPr lang="en-US" dirty="0"/>
              <a:t>Verify token</a:t>
            </a:r>
          </a:p>
          <a:p>
            <a:pPr marL="557213" lvl="1" indent="-214313">
              <a:buFont typeface="Arial" panose="020B0604020202020204" pitchFamily="34" charset="0"/>
              <a:buChar char="•"/>
            </a:pPr>
            <a:r>
              <a:rPr lang="en-US" dirty="0"/>
              <a:t>Verify authorization</a:t>
            </a:r>
          </a:p>
        </p:txBody>
      </p:sp>
      <p:sp>
        <p:nvSpPr>
          <p:cNvPr id="20" name="Rounded Rectangle 19">
            <a:extLst>
              <a:ext uri="{FF2B5EF4-FFF2-40B4-BE49-F238E27FC236}">
                <a16:creationId xmlns:a16="http://schemas.microsoft.com/office/drawing/2014/main" id="{5BF37685-9AE7-9443-8EA7-CFB2ED0001E3}"/>
              </a:ext>
            </a:extLst>
          </p:cNvPr>
          <p:cNvSpPr/>
          <p:nvPr/>
        </p:nvSpPr>
        <p:spPr>
          <a:xfrm>
            <a:off x="4255078" y="2142563"/>
            <a:ext cx="4122593" cy="1349519"/>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14313" indent="-214313">
              <a:buFont typeface="Arial" panose="020B0604020202020204" pitchFamily="34" charset="0"/>
              <a:buChar char="•"/>
            </a:pPr>
            <a:r>
              <a:rPr lang="en-US" dirty="0"/>
              <a:t>List of filters of the form:</a:t>
            </a:r>
          </a:p>
          <a:p>
            <a:pPr marL="557213" lvl="1" indent="-214313">
              <a:buFont typeface="Arial" panose="020B0604020202020204" pitchFamily="34" charset="0"/>
              <a:buChar char="•"/>
            </a:pPr>
            <a:r>
              <a:rPr lang="en-US" dirty="0"/>
              <a:t>URL</a:t>
            </a:r>
          </a:p>
          <a:p>
            <a:pPr marL="557213" lvl="1" indent="-214313">
              <a:buFont typeface="Arial" panose="020B0604020202020204" pitchFamily="34" charset="0"/>
              <a:buChar char="•"/>
            </a:pPr>
            <a:r>
              <a:rPr lang="en-US" dirty="0"/>
              <a:t>HTTP Method</a:t>
            </a:r>
          </a:p>
          <a:p>
            <a:pPr marL="557213" lvl="1" indent="-214313">
              <a:buFont typeface="Arial" panose="020B0604020202020204" pitchFamily="34" charset="0"/>
              <a:buChar char="•"/>
            </a:pPr>
            <a:r>
              <a:rPr lang="en-US" dirty="0"/>
              <a:t>SNS topic to use</a:t>
            </a:r>
          </a:p>
          <a:p>
            <a:pPr marL="214313" indent="-214313">
              <a:buFont typeface="Arial" panose="020B0604020202020204" pitchFamily="34" charset="0"/>
              <a:buChar char="•"/>
            </a:pPr>
            <a:r>
              <a:rPr lang="en-US" dirty="0"/>
              <a:t>Send an event to SNS if matches filter</a:t>
            </a:r>
          </a:p>
        </p:txBody>
      </p:sp>
      <p:sp>
        <p:nvSpPr>
          <p:cNvPr id="8" name="TextBox 7">
            <a:extLst>
              <a:ext uri="{FF2B5EF4-FFF2-40B4-BE49-F238E27FC236}">
                <a16:creationId xmlns:a16="http://schemas.microsoft.com/office/drawing/2014/main" id="{D4DD21B5-62D4-B842-8430-9ECD1BB6BF78}"/>
              </a:ext>
            </a:extLst>
          </p:cNvPr>
          <p:cNvSpPr txBox="1"/>
          <p:nvPr/>
        </p:nvSpPr>
        <p:spPr>
          <a:xfrm>
            <a:off x="5681230" y="4068041"/>
            <a:ext cx="2424446" cy="369332"/>
          </a:xfrm>
          <a:prstGeom prst="rect">
            <a:avLst/>
          </a:prstGeom>
          <a:noFill/>
        </p:spPr>
        <p:txBody>
          <a:bodyPr wrap="none" rtlCol="0">
            <a:spAutoFit/>
          </a:bodyPr>
          <a:lstStyle/>
          <a:p>
            <a:r>
              <a:rPr lang="en-US" dirty="0"/>
              <a:t>Show some demo code.</a:t>
            </a:r>
          </a:p>
        </p:txBody>
      </p:sp>
    </p:spTree>
    <p:extLst>
      <p:ext uri="{BB962C8B-B14F-4D97-AF65-F5344CB8AC3E}">
        <p14:creationId xmlns:p14="http://schemas.microsoft.com/office/powerpoint/2010/main" val="338186237"/>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6E610C-A8F4-C545-A863-3AE274F1DC09}"/>
              </a:ext>
            </a:extLst>
          </p:cNvPr>
          <p:cNvSpPr>
            <a:spLocks noGrp="1"/>
          </p:cNvSpPr>
          <p:nvPr>
            <p:ph idx="1"/>
          </p:nvPr>
        </p:nvSpPr>
        <p:spPr>
          <a:xfrm>
            <a:off x="138481" y="552450"/>
            <a:ext cx="8839200" cy="4038600"/>
          </a:xfrm>
        </p:spPr>
        <p:txBody>
          <a:bodyPr/>
          <a:lstStyle/>
          <a:p>
            <a:r>
              <a:rPr lang="en-US" dirty="0"/>
              <a:t>Add </a:t>
            </a:r>
            <a:r>
              <a:rPr lang="en-US" dirty="0" err="1"/>
              <a:t>before_request</a:t>
            </a:r>
            <a:r>
              <a:rPr lang="en-US" dirty="0"/>
              <a:t> and </a:t>
            </a:r>
            <a:r>
              <a:rPr lang="en-US" dirty="0" err="1"/>
              <a:t>after_request</a:t>
            </a:r>
            <a:r>
              <a:rPr lang="en-US" dirty="0"/>
              <a:t> to microservices.</a:t>
            </a:r>
            <a:br>
              <a:rPr lang="en-US" dirty="0"/>
            </a:br>
            <a:r>
              <a:rPr lang="en-US" dirty="0"/>
              <a:t>(Note: There are other approaches).</a:t>
            </a:r>
          </a:p>
          <a:p>
            <a:r>
              <a:rPr lang="en-US" dirty="0"/>
              <a:t>Implement two middleware interceptors:</a:t>
            </a:r>
          </a:p>
          <a:p>
            <a:pPr lvl="1"/>
            <a:r>
              <a:rPr lang="en-US" dirty="0"/>
              <a:t>Security</a:t>
            </a:r>
          </a:p>
          <a:p>
            <a:pPr lvl="2"/>
            <a:r>
              <a:rPr lang="en-US" dirty="0"/>
              <a:t>Configured with a JSON file.</a:t>
            </a:r>
          </a:p>
          <a:p>
            <a:pPr lvl="2"/>
            <a:r>
              <a:rPr lang="en-US" dirty="0"/>
              <a:t>File lists which {path, method} not being logged on.</a:t>
            </a:r>
          </a:p>
          <a:p>
            <a:pPr lvl="2"/>
            <a:r>
              <a:rPr lang="en-US" dirty="0"/>
              <a:t>While IDs can perform which methods on which paths.</a:t>
            </a:r>
          </a:p>
          <a:p>
            <a:pPr lvl="2"/>
            <a:r>
              <a:rPr lang="en-US" dirty="0"/>
              <a:t>Automates driving login redirect (401 – Unauthorized)</a:t>
            </a:r>
          </a:p>
          <a:p>
            <a:pPr lvl="2"/>
            <a:r>
              <a:rPr lang="en-US" dirty="0"/>
              <a:t>Checks authorization (403– Forbidden)</a:t>
            </a:r>
          </a:p>
          <a:p>
            <a:pPr lvl="1"/>
            <a:r>
              <a:rPr lang="en-US" dirty="0"/>
              <a:t>Notification:</a:t>
            </a:r>
          </a:p>
          <a:p>
            <a:pPr lvl="2"/>
            <a:r>
              <a:rPr lang="en-US" dirty="0"/>
              <a:t>Configured with JSON in environment variables.</a:t>
            </a:r>
          </a:p>
          <a:p>
            <a:pPr lvl="2"/>
            <a:r>
              <a:rPr lang="en-US" dirty="0"/>
              <a:t>File lists which operations emit a before and/or after event to an SNS topic.</a:t>
            </a:r>
          </a:p>
          <a:p>
            <a:r>
              <a:rPr lang="en-US" dirty="0"/>
              <a:t>We will use notification to drive some other things like webhooks.</a:t>
            </a:r>
          </a:p>
        </p:txBody>
      </p:sp>
      <p:sp>
        <p:nvSpPr>
          <p:cNvPr id="3" name="Title 2">
            <a:extLst>
              <a:ext uri="{FF2B5EF4-FFF2-40B4-BE49-F238E27FC236}">
                <a16:creationId xmlns:a16="http://schemas.microsoft.com/office/drawing/2014/main" id="{646BD7F6-06E1-0145-BB32-7DC3520EE9E7}"/>
              </a:ext>
            </a:extLst>
          </p:cNvPr>
          <p:cNvSpPr>
            <a:spLocks noGrp="1"/>
          </p:cNvSpPr>
          <p:nvPr>
            <p:ph type="title"/>
          </p:nvPr>
        </p:nvSpPr>
        <p:spPr/>
        <p:txBody>
          <a:bodyPr/>
          <a:lstStyle/>
          <a:p>
            <a:r>
              <a:rPr lang="en-US" dirty="0"/>
              <a:t>So, How Will We Use This?</a:t>
            </a:r>
          </a:p>
        </p:txBody>
      </p:sp>
      <p:sp>
        <p:nvSpPr>
          <p:cNvPr id="4" name="TextBox 3">
            <a:extLst>
              <a:ext uri="{FF2B5EF4-FFF2-40B4-BE49-F238E27FC236}">
                <a16:creationId xmlns:a16="http://schemas.microsoft.com/office/drawing/2014/main" id="{76688ABC-4659-484E-9A40-BCA0BA5CFD52}"/>
              </a:ext>
            </a:extLst>
          </p:cNvPr>
          <p:cNvSpPr txBox="1"/>
          <p:nvPr/>
        </p:nvSpPr>
        <p:spPr>
          <a:xfrm>
            <a:off x="6307078" y="2876550"/>
            <a:ext cx="2670603" cy="1200329"/>
          </a:xfrm>
          <a:prstGeom prst="rect">
            <a:avLst/>
          </a:prstGeom>
          <a:noFill/>
        </p:spPr>
        <p:txBody>
          <a:bodyPr wrap="none" rtlCol="0">
            <a:spAutoFit/>
          </a:bodyPr>
          <a:lstStyle/>
          <a:p>
            <a:pPr marL="285750" indent="-285750">
              <a:buFont typeface="Arial" panose="020B0604020202020204" pitchFamily="34" charset="0"/>
              <a:buChar char="•"/>
            </a:pPr>
            <a:r>
              <a:rPr lang="en-US" dirty="0"/>
              <a:t>I will demo middleware</a:t>
            </a:r>
            <a:br>
              <a:rPr lang="en-US" dirty="0"/>
            </a:br>
            <a:r>
              <a:rPr lang="en-US" dirty="0"/>
              <a:t>and webhook today.</a:t>
            </a:r>
          </a:p>
          <a:p>
            <a:pPr marL="285750" indent="-285750">
              <a:buFont typeface="Arial" panose="020B0604020202020204" pitchFamily="34" charset="0"/>
              <a:buChar char="•"/>
            </a:pPr>
            <a:r>
              <a:rPr lang="en-US" dirty="0"/>
              <a:t>Your project will use</a:t>
            </a:r>
            <a:br>
              <a:rPr lang="en-US" dirty="0"/>
            </a:br>
            <a:r>
              <a:rPr lang="en-US" dirty="0"/>
              <a:t>middleware and SNS.</a:t>
            </a:r>
          </a:p>
        </p:txBody>
      </p:sp>
      <p:cxnSp>
        <p:nvCxnSpPr>
          <p:cNvPr id="6" name="Straight Arrow Connector 5">
            <a:extLst>
              <a:ext uri="{FF2B5EF4-FFF2-40B4-BE49-F238E27FC236}">
                <a16:creationId xmlns:a16="http://schemas.microsoft.com/office/drawing/2014/main" id="{C191179A-30D4-0C44-8932-DF59CECF7B17}"/>
              </a:ext>
            </a:extLst>
          </p:cNvPr>
          <p:cNvCxnSpPr/>
          <p:nvPr/>
        </p:nvCxnSpPr>
        <p:spPr>
          <a:xfrm flipH="1">
            <a:off x="4558081" y="3333750"/>
            <a:ext cx="1918919"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879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Identity</a:t>
            </a:r>
            <a:br>
              <a:rPr lang="en-US" altLang="en-US" sz="2800" i="1" dirty="0">
                <a:solidFill>
                  <a:schemeClr val="bg1"/>
                </a:solidFill>
              </a:rPr>
            </a:br>
            <a:r>
              <a:rPr lang="en-US" altLang="en-US" sz="2800" i="1" dirty="0">
                <a:solidFill>
                  <a:schemeClr val="bg1"/>
                </a:solidFill>
              </a:rPr>
              <a:t>(Open ID, OAuth2, ... ...)</a:t>
            </a:r>
            <a:br>
              <a:rPr lang="en-US" altLang="en-US" sz="2800" i="1" dirty="0">
                <a:solidFill>
                  <a:schemeClr val="bg1"/>
                </a:solidFill>
              </a:rPr>
            </a:br>
            <a:r>
              <a:rPr lang="en-US" altLang="en-US" sz="2800" i="1" dirty="0">
                <a:solidFill>
                  <a:schemeClr val="bg1"/>
                </a:solidFill>
              </a:rPr>
              <a:t>Reminder</a:t>
            </a:r>
          </a:p>
          <a:p>
            <a:pPr algn="ctr"/>
            <a:r>
              <a:rPr lang="en-US" altLang="en-US" sz="1600" i="1" dirty="0">
                <a:solidFill>
                  <a:schemeClr val="bg1"/>
                </a:solidFill>
              </a:rPr>
              <a:t>/Users/</a:t>
            </a:r>
            <a:r>
              <a:rPr lang="en-US" altLang="en-US" sz="1600" i="1" dirty="0" err="1">
                <a:solidFill>
                  <a:schemeClr val="bg1"/>
                </a:solidFill>
              </a:rPr>
              <a:t>donaldferguson</a:t>
            </a:r>
            <a:r>
              <a:rPr lang="en-US" altLang="en-US" sz="1600" i="1" dirty="0">
                <a:solidFill>
                  <a:schemeClr val="bg1"/>
                </a:solidFill>
              </a:rPr>
              <a:t>/Dropbox/00NewProjects/</a:t>
            </a:r>
            <a:r>
              <a:rPr lang="en-US" altLang="en-US" sz="1600" i="1" dirty="0" err="1">
                <a:solidFill>
                  <a:schemeClr val="bg1"/>
                </a:solidFill>
              </a:rPr>
              <a:t>google_login</a:t>
            </a:r>
            <a:endParaRPr lang="en-US" altLang="en-US" sz="1600" i="1" dirty="0">
              <a:solidFill>
                <a:schemeClr val="bg1"/>
              </a:solidFill>
            </a:endParaRPr>
          </a:p>
        </p:txBody>
      </p:sp>
      <p:sp>
        <p:nvSpPr>
          <p:cNvPr id="2" name="TextBox 11">
            <a:extLst>
              <a:ext uri="{FF2B5EF4-FFF2-40B4-BE49-F238E27FC236}">
                <a16:creationId xmlns:a16="http://schemas.microsoft.com/office/drawing/2014/main" id="{03F2D934-4DEF-1B0E-FCD8-85CD64528A4F}"/>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28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288326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CF3D94D2-E684-F443-8572-BF0F982644A0}"/>
              </a:ext>
            </a:extLst>
          </p:cNvPr>
          <p:cNvSpPr>
            <a:spLocks noGrp="1"/>
          </p:cNvSpPr>
          <p:nvPr>
            <p:ph type="title"/>
          </p:nvPr>
        </p:nvSpPr>
        <p:spPr>
          <a:xfrm>
            <a:off x="152400" y="57150"/>
            <a:ext cx="8763000" cy="322263"/>
          </a:xfrm>
        </p:spPr>
        <p:txBody>
          <a:bodyPr/>
          <a:lstStyle/>
          <a:p>
            <a:r>
              <a:rPr lang="en-US" altLang="en-US" sz="2800" dirty="0">
                <a:ea typeface="ＭＳ Ｐゴシック" panose="020B0600070205080204" pitchFamily="34" charset="-128"/>
              </a:rPr>
              <a:t>Overview </a:t>
            </a:r>
            <a:r>
              <a:rPr lang="en-US" altLang="en-US" sz="1600" dirty="0">
                <a:ea typeface="ＭＳ Ｐゴシック" panose="020B0600070205080204" pitchFamily="34" charset="-128"/>
              </a:rPr>
              <a:t>(http://</a:t>
            </a:r>
            <a:r>
              <a:rPr lang="en-US" altLang="en-US" sz="1600" dirty="0" err="1">
                <a:ea typeface="ＭＳ Ｐゴシック" panose="020B0600070205080204" pitchFamily="34" charset="-128"/>
              </a:rPr>
              <a:t>tutorials.jenkov.com</a:t>
            </a:r>
            <a:r>
              <a:rPr lang="en-US" altLang="en-US" sz="1600" dirty="0">
                <a:ea typeface="ＭＳ Ｐゴシック" panose="020B0600070205080204" pitchFamily="34" charset="-128"/>
              </a:rPr>
              <a:t>/oauth2/</a:t>
            </a:r>
            <a:r>
              <a:rPr lang="en-US" altLang="en-US" sz="1600" dirty="0" err="1">
                <a:ea typeface="ＭＳ Ｐゴシック" panose="020B0600070205080204" pitchFamily="34" charset="-128"/>
              </a:rPr>
              <a:t>index.html</a:t>
            </a:r>
            <a:r>
              <a:rPr lang="en-US" altLang="en-US" sz="1600" dirty="0">
                <a:ea typeface="ＭＳ Ｐゴシック" panose="020B0600070205080204" pitchFamily="34" charset="-128"/>
              </a:rPr>
              <a:t>)</a:t>
            </a:r>
          </a:p>
        </p:txBody>
      </p:sp>
      <p:sp>
        <p:nvSpPr>
          <p:cNvPr id="6" name="Content Placeholder 5">
            <a:extLst>
              <a:ext uri="{FF2B5EF4-FFF2-40B4-BE49-F238E27FC236}">
                <a16:creationId xmlns:a16="http://schemas.microsoft.com/office/drawing/2014/main" id="{B8BD6870-BE7B-5C4A-AC9B-CB829055BE03}"/>
              </a:ext>
            </a:extLst>
          </p:cNvPr>
          <p:cNvSpPr>
            <a:spLocks noGrp="1"/>
          </p:cNvSpPr>
          <p:nvPr>
            <p:ph idx="1"/>
          </p:nvPr>
        </p:nvSpPr>
        <p:spPr/>
        <p:txBody>
          <a:bodyPr>
            <a:normAutofit fontScale="62500" lnSpcReduction="20000"/>
          </a:bodyPr>
          <a:lstStyle/>
          <a:p>
            <a:pPr>
              <a:lnSpc>
                <a:spcPct val="120000"/>
              </a:lnSpc>
              <a:spcAft>
                <a:spcPts val="200"/>
              </a:spcAft>
              <a:buFont typeface="Arial" charset="0"/>
              <a:buChar char="•"/>
              <a:defRPr/>
            </a:pPr>
            <a:r>
              <a:rPr lang="en-US" dirty="0"/>
              <a:t>Resource Owner</a:t>
            </a:r>
          </a:p>
          <a:p>
            <a:pPr lvl="1">
              <a:lnSpc>
                <a:spcPct val="120000"/>
              </a:lnSpc>
              <a:spcAft>
                <a:spcPts val="200"/>
              </a:spcAft>
              <a:buFont typeface="Arial" charset="0"/>
              <a:buChar char="–"/>
              <a:defRPr/>
            </a:pPr>
            <a:r>
              <a:rPr lang="en-US" dirty="0"/>
              <a:t>Controls </a:t>
            </a:r>
            <a:r>
              <a:rPr lang="en-US" i="1" dirty="0"/>
              <a:t>access</a:t>
            </a:r>
            <a:r>
              <a:rPr lang="en-US" dirty="0"/>
              <a:t> to the “data.”</a:t>
            </a:r>
          </a:p>
          <a:p>
            <a:pPr lvl="1">
              <a:lnSpc>
                <a:spcPct val="120000"/>
              </a:lnSpc>
              <a:spcAft>
                <a:spcPts val="200"/>
              </a:spcAft>
              <a:buFont typeface="Arial" charset="0"/>
              <a:buChar char="–"/>
              <a:defRPr/>
            </a:pPr>
            <a:r>
              <a:rPr lang="en-US" dirty="0"/>
              <a:t>Facebook </a:t>
            </a:r>
            <a:r>
              <a:rPr lang="en-US" b="1" dirty="0"/>
              <a:t>user</a:t>
            </a:r>
            <a:r>
              <a:rPr lang="en-US" dirty="0"/>
              <a:t>, LinkedIn </a:t>
            </a:r>
            <a:r>
              <a:rPr lang="en-US" b="1" dirty="0"/>
              <a:t>user</a:t>
            </a:r>
            <a:r>
              <a:rPr lang="en-US" dirty="0"/>
              <a:t>, </a:t>
            </a:r>
            <a:r>
              <a:rPr lang="is-IS" dirty="0"/>
              <a:t>…</a:t>
            </a:r>
          </a:p>
          <a:p>
            <a:pPr>
              <a:lnSpc>
                <a:spcPct val="120000"/>
              </a:lnSpc>
              <a:spcAft>
                <a:spcPts val="200"/>
              </a:spcAft>
              <a:buFont typeface="Arial" charset="0"/>
              <a:buChar char="•"/>
              <a:defRPr/>
            </a:pPr>
            <a:r>
              <a:rPr lang="is-IS" dirty="0"/>
              <a:t>Resource Server</a:t>
            </a:r>
          </a:p>
          <a:p>
            <a:pPr lvl="1">
              <a:lnSpc>
                <a:spcPct val="120000"/>
              </a:lnSpc>
              <a:spcAft>
                <a:spcPts val="200"/>
              </a:spcAft>
              <a:buFont typeface="Arial" charset="0"/>
              <a:buChar char="–"/>
              <a:defRPr/>
            </a:pPr>
            <a:r>
              <a:rPr lang="is-IS" dirty="0"/>
              <a:t>The website that holds/manages info.</a:t>
            </a:r>
          </a:p>
          <a:p>
            <a:pPr lvl="1">
              <a:lnSpc>
                <a:spcPct val="120000"/>
              </a:lnSpc>
              <a:spcAft>
                <a:spcPts val="200"/>
              </a:spcAft>
              <a:buFont typeface="Arial" charset="0"/>
              <a:buChar char="–"/>
              <a:defRPr/>
            </a:pPr>
            <a:r>
              <a:rPr lang="is-IS" dirty="0"/>
              <a:t>Facebook, LinkedIn, ...</a:t>
            </a:r>
          </a:p>
          <a:p>
            <a:pPr lvl="1">
              <a:lnSpc>
                <a:spcPct val="120000"/>
              </a:lnSpc>
              <a:spcAft>
                <a:spcPts val="200"/>
              </a:spcAft>
              <a:buFont typeface="Arial" charset="0"/>
              <a:buChar char="–"/>
              <a:defRPr/>
            </a:pPr>
            <a:r>
              <a:rPr lang="en-US" dirty="0"/>
              <a:t>A</a:t>
            </a:r>
            <a:r>
              <a:rPr lang="is-IS" dirty="0"/>
              <a:t>nd provides access API.</a:t>
            </a:r>
          </a:p>
          <a:p>
            <a:pPr>
              <a:lnSpc>
                <a:spcPct val="120000"/>
              </a:lnSpc>
              <a:spcAft>
                <a:spcPts val="200"/>
              </a:spcAft>
              <a:buFont typeface="Arial" charset="0"/>
              <a:buChar char="•"/>
              <a:defRPr/>
            </a:pPr>
            <a:r>
              <a:rPr lang="is-IS" dirty="0"/>
              <a:t>Client Application</a:t>
            </a:r>
          </a:p>
          <a:p>
            <a:pPr lvl="1">
              <a:lnSpc>
                <a:spcPct val="120000"/>
              </a:lnSpc>
              <a:spcAft>
                <a:spcPts val="200"/>
              </a:spcAft>
              <a:buFont typeface="Arial" charset="0"/>
              <a:buChar char="–"/>
              <a:defRPr/>
            </a:pPr>
            <a:r>
              <a:rPr lang="is-IS" dirty="0"/>
              <a:t>“The product you implemented.”</a:t>
            </a:r>
          </a:p>
          <a:p>
            <a:pPr lvl="1">
              <a:lnSpc>
                <a:spcPct val="120000"/>
              </a:lnSpc>
              <a:spcAft>
                <a:spcPts val="200"/>
              </a:spcAft>
              <a:buFont typeface="Arial" charset="0"/>
              <a:buChar char="–"/>
              <a:defRPr/>
            </a:pPr>
            <a:r>
              <a:rPr lang="is-IS" dirty="0"/>
              <a:t>Wants to read/update </a:t>
            </a:r>
          </a:p>
          <a:p>
            <a:pPr lvl="2">
              <a:lnSpc>
                <a:spcPct val="120000"/>
              </a:lnSpc>
              <a:spcAft>
                <a:spcPts val="200"/>
              </a:spcAft>
              <a:buFont typeface="Arial" charset="0"/>
              <a:buChar char="•"/>
              <a:defRPr/>
            </a:pPr>
            <a:r>
              <a:rPr lang="is-IS" dirty="0"/>
              <a:t>“On your behalf”</a:t>
            </a:r>
          </a:p>
          <a:p>
            <a:pPr lvl="2">
              <a:lnSpc>
                <a:spcPct val="120000"/>
              </a:lnSpc>
              <a:spcAft>
                <a:spcPts val="200"/>
              </a:spcAft>
              <a:buFont typeface="Arial" charset="0"/>
              <a:buChar char="•"/>
              <a:defRPr/>
            </a:pPr>
            <a:r>
              <a:rPr lang="is-IS" dirty="0"/>
              <a:t>The data the data that the  Resource Server maintains, e.g. </a:t>
            </a:r>
            <a:r>
              <a:rPr lang="en-US" dirty="0"/>
              <a:t>p</a:t>
            </a:r>
            <a:r>
              <a:rPr lang="is-IS" dirty="0"/>
              <a:t>osts, status, tweets, ...</a:t>
            </a:r>
          </a:p>
          <a:p>
            <a:pPr>
              <a:lnSpc>
                <a:spcPct val="120000"/>
              </a:lnSpc>
              <a:spcAft>
                <a:spcPts val="200"/>
              </a:spcAft>
              <a:buFont typeface="Arial" charset="0"/>
              <a:buChar char="•"/>
              <a:defRPr/>
            </a:pPr>
            <a:r>
              <a:rPr lang="is-IS" dirty="0"/>
              <a:t>Authorization Server</a:t>
            </a:r>
          </a:p>
          <a:p>
            <a:pPr lvl="1">
              <a:lnSpc>
                <a:spcPct val="120000"/>
              </a:lnSpc>
              <a:spcAft>
                <a:spcPts val="200"/>
              </a:spcAft>
              <a:buFont typeface="Arial" charset="0"/>
              <a:buChar char="–"/>
              <a:defRPr/>
            </a:pPr>
            <a:r>
              <a:rPr lang="is-IS" dirty="0"/>
              <a:t>Grants/rejects authorization</a:t>
            </a:r>
          </a:p>
          <a:p>
            <a:pPr lvl="1">
              <a:lnSpc>
                <a:spcPct val="120000"/>
              </a:lnSpc>
              <a:spcAft>
                <a:spcPts val="200"/>
              </a:spcAft>
              <a:buFont typeface="Arial" charset="0"/>
              <a:buChar char="–"/>
              <a:defRPr/>
            </a:pPr>
            <a:r>
              <a:rPr lang="is-IS" dirty="0"/>
              <a:t>Based on Resource Owner decisions.</a:t>
            </a:r>
          </a:p>
          <a:p>
            <a:pPr lvl="1">
              <a:lnSpc>
                <a:spcPct val="120000"/>
              </a:lnSpc>
              <a:spcAft>
                <a:spcPts val="200"/>
              </a:spcAft>
              <a:buFont typeface="Arial" charset="0"/>
              <a:buChar char="–"/>
              <a:defRPr/>
            </a:pPr>
            <a:r>
              <a:rPr lang="is-IS" dirty="0"/>
              <a:t>Usually (logically) the same as Resource Server.</a:t>
            </a:r>
            <a:endParaRPr lang="en-US" dirty="0"/>
          </a:p>
        </p:txBody>
      </p:sp>
      <p:pic>
        <p:nvPicPr>
          <p:cNvPr id="29699" name="Picture 4">
            <a:extLst>
              <a:ext uri="{FF2B5EF4-FFF2-40B4-BE49-F238E27FC236}">
                <a16:creationId xmlns:a16="http://schemas.microsoft.com/office/drawing/2014/main" id="{F8EEB618-8424-084B-A3AF-973698487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6550" y="739775"/>
            <a:ext cx="475138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228600" y="479547"/>
            <a:ext cx="7395932" cy="3950208"/>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2546901" y="91749"/>
            <a:ext cx="5697607" cy="646331"/>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Tree>
    <p:extLst>
      <p:ext uri="{BB962C8B-B14F-4D97-AF65-F5344CB8AC3E}">
        <p14:creationId xmlns:p14="http://schemas.microsoft.com/office/powerpoint/2010/main" val="2597704003"/>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5F559C5D-B208-3346-8E0C-228BD2FE7D04}"/>
              </a:ext>
            </a:extLst>
          </p:cNvPr>
          <p:cNvSpPr>
            <a:spLocks noGrp="1"/>
          </p:cNvSpPr>
          <p:nvPr>
            <p:ph type="title"/>
          </p:nvPr>
        </p:nvSpPr>
        <p:spPr>
          <a:xfrm>
            <a:off x="152400" y="57150"/>
            <a:ext cx="8763000" cy="322263"/>
          </a:xfrm>
        </p:spPr>
        <p:txBody>
          <a:bodyPr/>
          <a:lstStyle/>
          <a:p>
            <a:r>
              <a:rPr lang="en-US" altLang="en-US">
                <a:ea typeface="ＭＳ Ｐゴシック" panose="020B0600070205080204" pitchFamily="34" charset="-128"/>
              </a:rPr>
              <a:t>Roles/Flows</a:t>
            </a:r>
          </a:p>
        </p:txBody>
      </p:sp>
      <p:grpSp>
        <p:nvGrpSpPr>
          <p:cNvPr id="30722" name="Group 6">
            <a:extLst>
              <a:ext uri="{FF2B5EF4-FFF2-40B4-BE49-F238E27FC236}">
                <a16:creationId xmlns:a16="http://schemas.microsoft.com/office/drawing/2014/main" id="{CD253CEA-F894-AC4B-9ADE-CBE57AC82FAE}"/>
              </a:ext>
            </a:extLst>
          </p:cNvPr>
          <p:cNvGrpSpPr>
            <a:grpSpLocks/>
          </p:cNvGrpSpPr>
          <p:nvPr/>
        </p:nvGrpSpPr>
        <p:grpSpPr bwMode="auto">
          <a:xfrm>
            <a:off x="4500563" y="77788"/>
            <a:ext cx="4459287" cy="4616450"/>
            <a:chOff x="3711030" y="115102"/>
            <a:chExt cx="4459019" cy="4614929"/>
          </a:xfrm>
        </p:grpSpPr>
        <p:pic>
          <p:nvPicPr>
            <p:cNvPr id="30724" name="Picture 2">
              <a:extLst>
                <a:ext uri="{FF2B5EF4-FFF2-40B4-BE49-F238E27FC236}">
                  <a16:creationId xmlns:a16="http://schemas.microsoft.com/office/drawing/2014/main" id="{0725E6ED-2A45-6E40-9E55-D0192DE703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1030" y="115102"/>
              <a:ext cx="4459019" cy="46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F215CA9E-C101-B944-83B7-FB8393C8B46B}"/>
                </a:ext>
              </a:extLst>
            </p:cNvPr>
            <p:cNvCxnSpPr/>
            <p:nvPr/>
          </p:nvCxnSpPr>
          <p:spPr>
            <a:xfrm>
              <a:off x="5757194" y="1630664"/>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E744FC7-28CB-AC47-9FB7-00EA9EBEFB57}"/>
                </a:ext>
              </a:extLst>
            </p:cNvPr>
            <p:cNvCxnSpPr/>
            <p:nvPr/>
          </p:nvCxnSpPr>
          <p:spPr>
            <a:xfrm flipH="1">
              <a:off x="5757194" y="1759210"/>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 name="Content Placeholder 5">
            <a:extLst>
              <a:ext uri="{FF2B5EF4-FFF2-40B4-BE49-F238E27FC236}">
                <a16:creationId xmlns:a16="http://schemas.microsoft.com/office/drawing/2014/main" id="{F58DC4C0-5CA5-A045-9A00-3C67D7114DDC}"/>
              </a:ext>
            </a:extLst>
          </p:cNvPr>
          <p:cNvSpPr txBox="1">
            <a:spLocks/>
          </p:cNvSpPr>
          <p:nvPr/>
        </p:nvSpPr>
        <p:spPr>
          <a:xfrm>
            <a:off x="166688" y="590550"/>
            <a:ext cx="4333875" cy="3924300"/>
          </a:xfrm>
          <a:prstGeom prst="rect">
            <a:avLst/>
          </a:prstGeom>
        </p:spPr>
        <p:txBody>
          <a:bodyPr>
            <a:normAutofit fontScale="77500" lnSpcReduction="20000"/>
          </a:bodyPr>
          <a:lst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a:lnSpc>
                <a:spcPct val="120000"/>
              </a:lnSpc>
              <a:spcBef>
                <a:spcPts val="0"/>
              </a:spcBef>
              <a:defRPr/>
            </a:pPr>
            <a:r>
              <a:rPr lang="en-US" kern="0" dirty="0"/>
              <a:t>User Clicks “Logon with XXX”</a:t>
            </a:r>
          </a:p>
          <a:p>
            <a:pPr lvl="1">
              <a:lnSpc>
                <a:spcPct val="120000"/>
              </a:lnSpc>
              <a:spcBef>
                <a:spcPts val="0"/>
              </a:spcBef>
              <a:defRPr/>
            </a:pPr>
            <a:r>
              <a:rPr lang="en-US" kern="0" dirty="0"/>
              <a:t>Redirect user to XXX</a:t>
            </a:r>
          </a:p>
          <a:p>
            <a:pPr lvl="1">
              <a:lnSpc>
                <a:spcPct val="120000"/>
              </a:lnSpc>
              <a:spcBef>
                <a:spcPts val="0"/>
              </a:spcBef>
              <a:defRPr/>
            </a:pPr>
            <a:r>
              <a:rPr lang="en-US" kern="0" dirty="0"/>
              <a:t>With Client App application ID.</a:t>
            </a:r>
          </a:p>
          <a:p>
            <a:pPr lvl="1">
              <a:lnSpc>
                <a:spcPct val="120000"/>
              </a:lnSpc>
              <a:spcBef>
                <a:spcPts val="0"/>
              </a:spcBef>
              <a:defRPr/>
            </a:pPr>
            <a:r>
              <a:rPr lang="en-US" kern="0" dirty="0"/>
              <a:t>And permissions app requests.</a:t>
            </a:r>
          </a:p>
          <a:p>
            <a:pPr lvl="1">
              <a:lnSpc>
                <a:spcPct val="120000"/>
              </a:lnSpc>
              <a:spcBef>
                <a:spcPts val="0"/>
              </a:spcBef>
              <a:defRPr/>
            </a:pPr>
            <a:r>
              <a:rPr lang="en-US" kern="0" dirty="0">
                <a:solidFill>
                  <a:srgbClr val="FF0000"/>
                </a:solidFill>
              </a:rPr>
              <a:t>Code MAY have to call Resource Server to</a:t>
            </a:r>
            <a:br>
              <a:rPr lang="en-US" kern="0" dirty="0">
                <a:solidFill>
                  <a:srgbClr val="FF0000"/>
                </a:solidFill>
              </a:rPr>
            </a:br>
            <a:r>
              <a:rPr lang="en-US" kern="0" dirty="0">
                <a:solidFill>
                  <a:srgbClr val="FF0000"/>
                </a:solidFill>
              </a:rPr>
              <a:t>get a token to include in redirect URL.</a:t>
            </a:r>
            <a:endParaRPr lang="is-IS" kern="0" dirty="0">
              <a:solidFill>
                <a:srgbClr val="FF0000"/>
              </a:solidFill>
            </a:endParaRPr>
          </a:p>
          <a:p>
            <a:pPr>
              <a:lnSpc>
                <a:spcPct val="120000"/>
              </a:lnSpc>
              <a:spcBef>
                <a:spcPts val="0"/>
              </a:spcBef>
              <a:defRPr/>
            </a:pPr>
            <a:r>
              <a:rPr lang="is-IS" kern="0" dirty="0"/>
              <a:t>Browser redirected to XXX</a:t>
            </a:r>
          </a:p>
          <a:p>
            <a:pPr lvl="1">
              <a:lnSpc>
                <a:spcPct val="120000"/>
              </a:lnSpc>
              <a:spcBef>
                <a:spcPts val="0"/>
              </a:spcBef>
              <a:defRPr/>
            </a:pPr>
            <a:r>
              <a:rPr lang="en-US" kern="0" dirty="0"/>
              <a:t>Logon on to XXX prompt.</a:t>
            </a:r>
          </a:p>
          <a:p>
            <a:pPr lvl="1">
              <a:lnSpc>
                <a:spcPct val="120000"/>
              </a:lnSpc>
              <a:spcBef>
                <a:spcPts val="0"/>
              </a:spcBef>
              <a:defRPr/>
            </a:pPr>
            <a:r>
              <a:rPr lang="en-US" kern="0" dirty="0"/>
              <a:t>Followed by “do you grant permission to </a:t>
            </a:r>
            <a:r>
              <a:rPr lang="is-IS" kern="0" dirty="0"/>
              <a:t>…”</a:t>
            </a:r>
          </a:p>
          <a:p>
            <a:pPr lvl="1">
              <a:lnSpc>
                <a:spcPct val="120000"/>
              </a:lnSpc>
              <a:spcBef>
                <a:spcPts val="0"/>
              </a:spcBef>
              <a:defRPr/>
            </a:pPr>
            <a:r>
              <a:rPr lang="is-IS" kern="0" dirty="0"/>
              <a:t>Clicking button drives a redirect back to Client App.</a:t>
            </a:r>
            <a:br>
              <a:rPr lang="is-IS" kern="0" dirty="0"/>
            </a:br>
            <a:r>
              <a:rPr lang="is-IS" kern="0" dirty="0"/>
              <a:t>URL contains a temporary token.</a:t>
            </a:r>
          </a:p>
          <a:p>
            <a:pPr>
              <a:lnSpc>
                <a:spcPct val="120000"/>
              </a:lnSpc>
              <a:spcBef>
                <a:spcPts val="0"/>
              </a:spcBef>
              <a:defRPr/>
            </a:pPr>
            <a:r>
              <a:rPr lang="is-IS" kern="0" dirty="0"/>
              <a:t>User/Browser</a:t>
            </a:r>
          </a:p>
          <a:p>
            <a:pPr lvl="1">
              <a:lnSpc>
                <a:spcPct val="120000"/>
              </a:lnSpc>
              <a:spcBef>
                <a:spcPts val="0"/>
              </a:spcBef>
              <a:defRPr/>
            </a:pPr>
            <a:r>
              <a:rPr lang="is-IS" kern="0" dirty="0"/>
              <a:t>Redirected to Client App URL with token.</a:t>
            </a:r>
          </a:p>
          <a:p>
            <a:pPr lvl="1">
              <a:lnSpc>
                <a:spcPct val="120000"/>
              </a:lnSpc>
              <a:spcBef>
                <a:spcPts val="0"/>
              </a:spcBef>
              <a:defRPr/>
            </a:pPr>
            <a:r>
              <a:rPr lang="is-IS" kern="0" dirty="0"/>
              <a:t>Client App calls XXX API</a:t>
            </a:r>
          </a:p>
          <a:p>
            <a:pPr lvl="1">
              <a:lnSpc>
                <a:spcPct val="120000"/>
              </a:lnSpc>
              <a:spcBef>
                <a:spcPts val="0"/>
              </a:spcBef>
              <a:defRPr/>
            </a:pPr>
            <a:r>
              <a:rPr lang="is-IS" kern="0" dirty="0"/>
              <a:t>Obtains access token.</a:t>
            </a:r>
          </a:p>
          <a:p>
            <a:pPr lvl="1">
              <a:lnSpc>
                <a:spcPct val="120000"/>
              </a:lnSpc>
              <a:spcBef>
                <a:spcPts val="0"/>
              </a:spcBef>
              <a:defRPr/>
            </a:pPr>
            <a:r>
              <a:rPr lang="is-IS" kern="0" dirty="0"/>
              <a:t>Returns to User.</a:t>
            </a:r>
          </a:p>
          <a:p>
            <a:pPr>
              <a:lnSpc>
                <a:spcPct val="120000"/>
              </a:lnSpc>
              <a:spcBef>
                <a:spcPts val="0"/>
              </a:spcBef>
              <a:defRPr/>
            </a:pPr>
            <a:r>
              <a:rPr lang="is-IS" kern="0" dirty="0"/>
              <a:t>Client App can use access token on API calls.</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5D693C5A-C5F5-5840-838C-491A961F96DF}"/>
              </a:ext>
            </a:extLst>
          </p:cNvPr>
          <p:cNvSpPr>
            <a:spLocks noGrp="1"/>
          </p:cNvSpPr>
          <p:nvPr>
            <p:ph type="title"/>
          </p:nvPr>
        </p:nvSpPr>
        <p:spPr>
          <a:xfrm>
            <a:off x="152400" y="57150"/>
            <a:ext cx="8763000" cy="322263"/>
          </a:xfrm>
        </p:spPr>
        <p:txBody>
          <a:bodyPr/>
          <a:lstStyle/>
          <a:p>
            <a:r>
              <a:rPr lang="en-US" altLang="en-US">
                <a:ea typeface="ＭＳ Ｐゴシック" panose="020B0600070205080204" pitchFamily="34" charset="-128"/>
              </a:rPr>
              <a:t>Facebook </a:t>
            </a:r>
          </a:p>
        </p:txBody>
      </p:sp>
      <p:pic>
        <p:nvPicPr>
          <p:cNvPr id="47106" name="Picture 3">
            <a:extLst>
              <a:ext uri="{FF2B5EF4-FFF2-40B4-BE49-F238E27FC236}">
                <a16:creationId xmlns:a16="http://schemas.microsoft.com/office/drawing/2014/main" id="{620208FA-BDC9-EE49-AAE2-EE19553005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19088"/>
            <a:ext cx="7323138"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6687C4B6-3D0E-0F4C-A80F-6A3B11ED5B04}"/>
              </a:ext>
            </a:extLst>
          </p:cNvPr>
          <p:cNvCxnSpPr/>
          <p:nvPr/>
        </p:nvCxnSpPr>
        <p:spPr>
          <a:xfrm>
            <a:off x="1382713" y="3540125"/>
            <a:ext cx="2463800" cy="9525"/>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E8FEC2E-5FD5-F942-BD2D-FE3A4FBE77C5}"/>
              </a:ext>
            </a:extLst>
          </p:cNvPr>
          <p:cNvSpPr/>
          <p:nvPr/>
        </p:nvSpPr>
        <p:spPr>
          <a:xfrm>
            <a:off x="1260475" y="1128713"/>
            <a:ext cx="122238" cy="3360737"/>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8" name="Rectangle 7">
            <a:extLst>
              <a:ext uri="{FF2B5EF4-FFF2-40B4-BE49-F238E27FC236}">
                <a16:creationId xmlns:a16="http://schemas.microsoft.com/office/drawing/2014/main" id="{9B842014-97C9-D64B-B6EB-6E213E0A3095}"/>
              </a:ext>
            </a:extLst>
          </p:cNvPr>
          <p:cNvSpPr/>
          <p:nvPr/>
        </p:nvSpPr>
        <p:spPr>
          <a:xfrm>
            <a:off x="3846513" y="1128713"/>
            <a:ext cx="122237" cy="3360737"/>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9" name="Rectangle 8">
            <a:extLst>
              <a:ext uri="{FF2B5EF4-FFF2-40B4-BE49-F238E27FC236}">
                <a16:creationId xmlns:a16="http://schemas.microsoft.com/office/drawing/2014/main" id="{1A741A01-8C8B-EA4C-9271-C353C099AD23}"/>
              </a:ext>
            </a:extLst>
          </p:cNvPr>
          <p:cNvSpPr/>
          <p:nvPr/>
        </p:nvSpPr>
        <p:spPr>
          <a:xfrm>
            <a:off x="6599238" y="1911350"/>
            <a:ext cx="82550" cy="2578100"/>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10" name="Rectangle 9">
            <a:extLst>
              <a:ext uri="{FF2B5EF4-FFF2-40B4-BE49-F238E27FC236}">
                <a16:creationId xmlns:a16="http://schemas.microsoft.com/office/drawing/2014/main" id="{001C690C-FBEA-BF4A-A757-275755210BC2}"/>
              </a:ext>
            </a:extLst>
          </p:cNvPr>
          <p:cNvSpPr/>
          <p:nvPr/>
        </p:nvSpPr>
        <p:spPr>
          <a:xfrm>
            <a:off x="6599238" y="1128713"/>
            <a:ext cx="82550" cy="26987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a:lstStyle/>
          <a:p>
            <a:pPr marL="342900" indent="-342900" algn="ctr">
              <a:buFont typeface="Arial" charset="0"/>
              <a:buChar char="•"/>
              <a:defRPr/>
            </a:pPr>
            <a:endParaRPr lang="en-US"/>
          </a:p>
        </p:txBody>
      </p:sp>
      <p:sp>
        <p:nvSpPr>
          <p:cNvPr id="12" name="TextBox 11">
            <a:extLst>
              <a:ext uri="{FF2B5EF4-FFF2-40B4-BE49-F238E27FC236}">
                <a16:creationId xmlns:a16="http://schemas.microsoft.com/office/drawing/2014/main" id="{04A8BC44-47B6-8E40-A096-724B2F7D43CA}"/>
              </a:ext>
            </a:extLst>
          </p:cNvPr>
          <p:cNvSpPr txBox="1"/>
          <p:nvPr/>
        </p:nvSpPr>
        <p:spPr>
          <a:xfrm>
            <a:off x="1617663" y="3575050"/>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a:latin typeface="+mn-lt"/>
                <a:ea typeface="ＭＳ Ｐゴシック" charset="-128"/>
              </a:rPr>
              <a:t>Register(Token)</a:t>
            </a:r>
            <a:endParaRPr lang="en-US" sz="1600" dirty="0">
              <a:latin typeface="+mn-lt"/>
              <a:ea typeface="ＭＳ Ｐゴシック" charset="-128"/>
            </a:endParaRPr>
          </a:p>
        </p:txBody>
      </p:sp>
      <p:cxnSp>
        <p:nvCxnSpPr>
          <p:cNvPr id="13" name="Straight Arrow Connector 12">
            <a:extLst>
              <a:ext uri="{FF2B5EF4-FFF2-40B4-BE49-F238E27FC236}">
                <a16:creationId xmlns:a16="http://schemas.microsoft.com/office/drawing/2014/main" id="{DE767CE5-ADB3-854F-93D0-ACAA38462A02}"/>
              </a:ext>
            </a:extLst>
          </p:cNvPr>
          <p:cNvCxnSpPr/>
          <p:nvPr/>
        </p:nvCxnSpPr>
        <p:spPr>
          <a:xfrm flipV="1">
            <a:off x="3968750" y="3670300"/>
            <a:ext cx="2620963" cy="4763"/>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F1C31D0-5F2B-314F-B759-57A43280C5CB}"/>
              </a:ext>
            </a:extLst>
          </p:cNvPr>
          <p:cNvSpPr txBox="1"/>
          <p:nvPr/>
        </p:nvSpPr>
        <p:spPr>
          <a:xfrm>
            <a:off x="4129088" y="3362325"/>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dirty="0">
                <a:latin typeface="+mn-lt"/>
                <a:ea typeface="ＭＳ Ｐゴシック" charset="-128"/>
              </a:rPr>
              <a:t>Validate Token/Get Info</a:t>
            </a:r>
          </a:p>
        </p:txBody>
      </p:sp>
      <p:cxnSp>
        <p:nvCxnSpPr>
          <p:cNvPr id="16" name="Straight Arrow Connector 15">
            <a:extLst>
              <a:ext uri="{FF2B5EF4-FFF2-40B4-BE49-F238E27FC236}">
                <a16:creationId xmlns:a16="http://schemas.microsoft.com/office/drawing/2014/main" id="{3F65E755-F7EC-B241-8162-8E43E54B9E44}"/>
              </a:ext>
            </a:extLst>
          </p:cNvPr>
          <p:cNvCxnSpPr/>
          <p:nvPr/>
        </p:nvCxnSpPr>
        <p:spPr>
          <a:xfrm flipH="1" flipV="1">
            <a:off x="3968750" y="3932238"/>
            <a:ext cx="2620963" cy="7937"/>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9FE14FC-25EF-D94F-AC01-EEDCD44932E4}"/>
              </a:ext>
            </a:extLst>
          </p:cNvPr>
          <p:cNvSpPr txBox="1"/>
          <p:nvPr/>
        </p:nvSpPr>
        <p:spPr>
          <a:xfrm>
            <a:off x="3941763" y="4341813"/>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a:latin typeface="+mn-lt"/>
                <a:ea typeface="ＭＳ Ｐゴシック" charset="-128"/>
              </a:rPr>
              <a:t>Save Data</a:t>
            </a:r>
            <a:endParaRPr lang="en-US" sz="1600" dirty="0">
              <a:latin typeface="+mn-lt"/>
              <a:ea typeface="ＭＳ Ｐゴシック" charset="-128"/>
            </a:endParaRPr>
          </a:p>
        </p:txBody>
      </p:sp>
      <p:cxnSp>
        <p:nvCxnSpPr>
          <p:cNvPr id="20" name="Straight Arrow Connector 19">
            <a:extLst>
              <a:ext uri="{FF2B5EF4-FFF2-40B4-BE49-F238E27FC236}">
                <a16:creationId xmlns:a16="http://schemas.microsoft.com/office/drawing/2014/main" id="{8191650D-CBCA-FD4D-A397-B01F3ECFF20E}"/>
              </a:ext>
            </a:extLst>
          </p:cNvPr>
          <p:cNvCxnSpPr/>
          <p:nvPr/>
        </p:nvCxnSpPr>
        <p:spPr>
          <a:xfrm flipH="1">
            <a:off x="1373188" y="4441825"/>
            <a:ext cx="2465387"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C0255B-C3F8-0542-880E-1C8F72F7AD06}"/>
              </a:ext>
            </a:extLst>
          </p:cNvPr>
          <p:cNvSpPr txBox="1"/>
          <p:nvPr/>
        </p:nvSpPr>
        <p:spPr>
          <a:xfrm>
            <a:off x="1858963" y="4379913"/>
            <a:ext cx="914400" cy="914400"/>
          </a:xfrm>
          <a:prstGeom prst="rect">
            <a:avLst/>
          </a:prstGeom>
          <a:noFill/>
        </p:spPr>
        <p:txBody>
          <a:bodyPr wrap="none"/>
          <a:lstStyle/>
          <a:p>
            <a:pPr>
              <a:lnSpc>
                <a:spcPct val="90000"/>
              </a:lnSpc>
              <a:spcBef>
                <a:spcPts val="600"/>
              </a:spcBef>
              <a:spcAft>
                <a:spcPts val="0"/>
              </a:spcAft>
              <a:buClr>
                <a:schemeClr val="bg1"/>
              </a:buClr>
              <a:defRPr/>
            </a:pPr>
            <a:r>
              <a:rPr lang="en-US" sz="1600" dirty="0">
                <a:latin typeface="+mn-lt"/>
                <a:ea typeface="ＭＳ Ｐゴシック" charset="-128"/>
              </a:rPr>
              <a:t>OK</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DEE998-D56B-574A-A5A0-B4CF8770D477}"/>
              </a:ext>
            </a:extLst>
          </p:cNvPr>
          <p:cNvSpPr>
            <a:spLocks noGrp="1"/>
          </p:cNvSpPr>
          <p:nvPr>
            <p:ph idx="1"/>
          </p:nvPr>
        </p:nvSpPr>
        <p:spPr>
          <a:xfrm>
            <a:off x="152400" y="590550"/>
            <a:ext cx="5410200" cy="4038600"/>
          </a:xfrm>
        </p:spPr>
        <p:txBody>
          <a:bodyPr/>
          <a:lstStyle/>
          <a:p>
            <a:r>
              <a:rPr lang="en-US" sz="1400" dirty="0"/>
              <a:t>Explain why I have to go incognito.</a:t>
            </a:r>
          </a:p>
          <a:p>
            <a:r>
              <a:rPr lang="en-US" sz="1400" dirty="0"/>
              <a:t>Show:</a:t>
            </a:r>
          </a:p>
          <a:p>
            <a:pPr lvl="1"/>
            <a:r>
              <a:rPr lang="en-US" sz="1200" dirty="0"/>
              <a:t>Project code ... ...</a:t>
            </a:r>
          </a:p>
          <a:p>
            <a:pPr lvl="1"/>
            <a:r>
              <a:rPr lang="en-US" sz="1200" dirty="0"/>
              <a:t>GCP application registration page.</a:t>
            </a:r>
          </a:p>
          <a:p>
            <a:pPr lvl="1"/>
            <a:r>
              <a:rPr lang="en-US" sz="1200" dirty="0"/>
              <a:t>Token in the header (Postman)</a:t>
            </a:r>
            <a:endParaRPr lang="en-US" sz="1400" dirty="0"/>
          </a:p>
          <a:p>
            <a:r>
              <a:rPr lang="en-US" sz="1400" dirty="0"/>
              <a:t>I normally do these things explicitly in my code.</a:t>
            </a:r>
          </a:p>
          <a:p>
            <a:pPr lvl="1"/>
            <a:r>
              <a:rPr lang="en-US" sz="1200" dirty="0"/>
              <a:t>I used Facebook in the past.</a:t>
            </a:r>
          </a:p>
          <a:p>
            <a:pPr lvl="1"/>
            <a:r>
              <a:rPr lang="en-US" sz="1200" dirty="0"/>
              <a:t>I decided to use Google because I expect people using my team management application to have </a:t>
            </a:r>
            <a:r>
              <a:rPr lang="en-US" sz="1200" dirty="0" err="1"/>
              <a:t>Lionmail</a:t>
            </a:r>
            <a:r>
              <a:rPr lang="en-US" sz="1200" dirty="0"/>
              <a:t>/Google accounts.</a:t>
            </a:r>
          </a:p>
          <a:p>
            <a:pPr lvl="1"/>
            <a:r>
              <a:rPr lang="en-US" sz="1200" dirty="0"/>
              <a:t>For expediency, I used Flask-Dance (</a:t>
            </a:r>
            <a:r>
              <a:rPr lang="en-US" sz="1200" dirty="0">
                <a:hlinkClick r:id="rId2"/>
              </a:rPr>
              <a:t>https://flask-dance.readthedocs.io/en/latest/</a:t>
            </a:r>
            <a:r>
              <a:rPr lang="en-US" sz="1200" dirty="0"/>
              <a:t>)</a:t>
            </a:r>
          </a:p>
          <a:p>
            <a:pPr lvl="1"/>
            <a:r>
              <a:rPr lang="en-US" sz="1200" dirty="0"/>
              <a:t>I understand the magic in general, but ...</a:t>
            </a:r>
          </a:p>
          <a:p>
            <a:pPr lvl="1"/>
            <a:r>
              <a:rPr lang="en-US" sz="1200" dirty="0"/>
              <a:t>I have not yet “learned the flask-dance magic”</a:t>
            </a:r>
            <a:br>
              <a:rPr lang="en-US" sz="1200" dirty="0"/>
            </a:br>
            <a:r>
              <a:rPr lang="en-US" sz="1200" dirty="0"/>
              <a:t>and how it uses the protocol under the hood.</a:t>
            </a:r>
          </a:p>
          <a:p>
            <a:r>
              <a:rPr lang="en-US" sz="1400" dirty="0"/>
              <a:t>The net is:</a:t>
            </a:r>
          </a:p>
          <a:p>
            <a:pPr lvl="1"/>
            <a:r>
              <a:rPr lang="en-US" sz="1200" dirty="0"/>
              <a:t>OAuth2 is about </a:t>
            </a:r>
            <a:r>
              <a:rPr lang="en-US" sz="1200" i="1" dirty="0"/>
              <a:t>authorization,</a:t>
            </a:r>
            <a:r>
              <a:rPr lang="en-US" sz="1200" dirty="0"/>
              <a:t> but ...</a:t>
            </a:r>
          </a:p>
          <a:p>
            <a:pPr lvl="1"/>
            <a:r>
              <a:rPr lang="en-US" sz="1200" dirty="0"/>
              <a:t>Getting the basic profile proves </a:t>
            </a:r>
            <a:r>
              <a:rPr lang="en-US" sz="1200" i="1" dirty="0"/>
              <a:t>authentication</a:t>
            </a:r>
          </a:p>
          <a:p>
            <a:pPr lvl="1"/>
            <a:r>
              <a:rPr lang="en-US" sz="1200" dirty="0"/>
              <a:t>And, I can use to simplify the registration process.</a:t>
            </a:r>
          </a:p>
          <a:p>
            <a:endParaRPr lang="en-US" sz="1400" dirty="0"/>
          </a:p>
          <a:p>
            <a:endParaRPr lang="en-US" sz="1400" dirty="0"/>
          </a:p>
        </p:txBody>
      </p:sp>
      <p:sp>
        <p:nvSpPr>
          <p:cNvPr id="3" name="Title 2">
            <a:extLst>
              <a:ext uri="{FF2B5EF4-FFF2-40B4-BE49-F238E27FC236}">
                <a16:creationId xmlns:a16="http://schemas.microsoft.com/office/drawing/2014/main" id="{85FB7D69-88DC-FC42-92CF-624B8C2F6453}"/>
              </a:ext>
            </a:extLst>
          </p:cNvPr>
          <p:cNvSpPr>
            <a:spLocks noGrp="1"/>
          </p:cNvSpPr>
          <p:nvPr>
            <p:ph type="title"/>
          </p:nvPr>
        </p:nvSpPr>
        <p:spPr/>
        <p:txBody>
          <a:bodyPr/>
          <a:lstStyle/>
          <a:p>
            <a:r>
              <a:rPr lang="en-US" dirty="0"/>
              <a:t>Walkthrough: Middleware and Security</a:t>
            </a:r>
          </a:p>
        </p:txBody>
      </p:sp>
      <p:pic>
        <p:nvPicPr>
          <p:cNvPr id="2050" name="Picture 2">
            <a:extLst>
              <a:ext uri="{FF2B5EF4-FFF2-40B4-BE49-F238E27FC236}">
                <a16:creationId xmlns:a16="http://schemas.microsoft.com/office/drawing/2014/main" id="{5E7421F9-7124-F342-87D2-B3FA8E439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047" y="423620"/>
            <a:ext cx="3446198" cy="420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41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AC93F2-4792-C8AB-0D1E-B52E75A994BF}"/>
              </a:ext>
            </a:extLst>
          </p:cNvPr>
          <p:cNvSpPr>
            <a:spLocks noGrp="1"/>
          </p:cNvSpPr>
          <p:nvPr>
            <p:ph idx="1"/>
          </p:nvPr>
        </p:nvSpPr>
        <p:spPr/>
        <p:txBody>
          <a:bodyPr/>
          <a:lstStyle/>
          <a:p>
            <a:r>
              <a:rPr lang="en-US" dirty="0"/>
              <a:t>Code walkthrough.</a:t>
            </a:r>
          </a:p>
          <a:p>
            <a:r>
              <a:rPr lang="en-US" dirty="0"/>
              <a:t>Cookie/header.</a:t>
            </a:r>
          </a:p>
          <a:p>
            <a:r>
              <a:rPr lang="en-US" dirty="0"/>
              <a:t>Certificate.</a:t>
            </a:r>
          </a:p>
          <a:p>
            <a:r>
              <a:rPr lang="en-US" dirty="0"/>
              <a:t>… …</a:t>
            </a:r>
          </a:p>
        </p:txBody>
      </p:sp>
      <p:sp>
        <p:nvSpPr>
          <p:cNvPr id="3" name="Title 2">
            <a:extLst>
              <a:ext uri="{FF2B5EF4-FFF2-40B4-BE49-F238E27FC236}">
                <a16:creationId xmlns:a16="http://schemas.microsoft.com/office/drawing/2014/main" id="{4DC4B476-DF15-707B-E1C0-523FF355E484}"/>
              </a:ext>
            </a:extLst>
          </p:cNvPr>
          <p:cNvSpPr>
            <a:spLocks noGrp="1"/>
          </p:cNvSpPr>
          <p:nvPr>
            <p:ph type="title"/>
          </p:nvPr>
        </p:nvSpPr>
        <p:spPr/>
        <p:txBody>
          <a:bodyPr/>
          <a:lstStyle/>
          <a:p>
            <a:r>
              <a:rPr lang="en-US" dirty="0"/>
              <a:t>To Show</a:t>
            </a:r>
          </a:p>
        </p:txBody>
      </p:sp>
    </p:spTree>
    <p:extLst>
      <p:ext uri="{BB962C8B-B14F-4D97-AF65-F5344CB8AC3E}">
        <p14:creationId xmlns:p14="http://schemas.microsoft.com/office/powerpoint/2010/main" val="2590906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Event Drive Processing</a:t>
            </a:r>
            <a:br>
              <a:rPr lang="en-US" altLang="en-US" sz="2800" i="1" dirty="0">
                <a:solidFill>
                  <a:schemeClr val="bg1"/>
                </a:solidFill>
              </a:rPr>
            </a:br>
            <a:r>
              <a:rPr lang="en-US" altLang="en-US" sz="2800" i="1" dirty="0">
                <a:solidFill>
                  <a:schemeClr val="bg1"/>
                </a:solidFill>
              </a:rPr>
              <a:t>Publish/Subscribe</a:t>
            </a:r>
            <a:endParaRPr lang="en-US" altLang="en-US" sz="1600" i="1" dirty="0">
              <a:solidFill>
                <a:schemeClr val="bg1"/>
              </a:solidFill>
            </a:endParaRPr>
          </a:p>
        </p:txBody>
      </p:sp>
      <p:sp>
        <p:nvSpPr>
          <p:cNvPr id="2" name="TextBox 11">
            <a:extLst>
              <a:ext uri="{FF2B5EF4-FFF2-40B4-BE49-F238E27FC236}">
                <a16:creationId xmlns:a16="http://schemas.microsoft.com/office/drawing/2014/main" id="{6756F06F-9C14-5D7E-2D11-FB31F02463D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34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996110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443958-836D-AD4B-BE35-233E3E698111}"/>
              </a:ext>
            </a:extLst>
          </p:cNvPr>
          <p:cNvPicPr>
            <a:picLocks noChangeAspect="1"/>
          </p:cNvPicPr>
          <p:nvPr/>
        </p:nvPicPr>
        <p:blipFill>
          <a:blip r:embed="rId3"/>
          <a:stretch>
            <a:fillRect/>
          </a:stretch>
        </p:blipFill>
        <p:spPr>
          <a:xfrm>
            <a:off x="4480062" y="2064440"/>
            <a:ext cx="4663938" cy="2353763"/>
          </a:xfrm>
          <a:prstGeom prst="rect">
            <a:avLst/>
          </a:prstGeom>
        </p:spPr>
      </p:pic>
      <p:sp>
        <p:nvSpPr>
          <p:cNvPr id="5" name="Content Placeholder 4">
            <a:extLst>
              <a:ext uri="{FF2B5EF4-FFF2-40B4-BE49-F238E27FC236}">
                <a16:creationId xmlns:a16="http://schemas.microsoft.com/office/drawing/2014/main" id="{CB0FD1FD-E95E-FA4B-9353-B092A9DB74DE}"/>
              </a:ext>
            </a:extLst>
          </p:cNvPr>
          <p:cNvSpPr>
            <a:spLocks noGrp="1"/>
          </p:cNvSpPr>
          <p:nvPr>
            <p:ph idx="1"/>
          </p:nvPr>
        </p:nvSpPr>
        <p:spPr/>
        <p:txBody>
          <a:bodyPr>
            <a:normAutofit/>
          </a:bodyPr>
          <a:lstStyle/>
          <a:p>
            <a:pPr marL="0" indent="0">
              <a:buNone/>
            </a:pPr>
            <a:r>
              <a:rPr lang="en-US" sz="1200" dirty="0"/>
              <a:t>“In </a:t>
            </a:r>
            <a:r>
              <a:rPr lang="en-US" sz="1200" dirty="0">
                <a:hlinkClick r:id="rId4" tooltip="Software architecture"/>
              </a:rPr>
              <a:t>software architecture</a:t>
            </a:r>
            <a:r>
              <a:rPr lang="en-US" sz="1200" dirty="0"/>
              <a:t>, </a:t>
            </a:r>
            <a:r>
              <a:rPr lang="en-US" sz="1200" b="1" dirty="0"/>
              <a:t>publish–subscribe</a:t>
            </a:r>
            <a:r>
              <a:rPr lang="en-US" sz="1200" dirty="0"/>
              <a:t> is a </a:t>
            </a:r>
            <a:r>
              <a:rPr lang="en-US" sz="1200" dirty="0">
                <a:hlinkClick r:id="rId5" tooltip="Messaging pattern"/>
              </a:rPr>
              <a:t>messaging pattern</a:t>
            </a:r>
            <a:r>
              <a:rPr lang="en-US" sz="1200" dirty="0"/>
              <a:t> where senders of </a:t>
            </a:r>
            <a:r>
              <a:rPr lang="en-US" sz="1200" dirty="0">
                <a:hlinkClick r:id="rId6" tooltip="Message passing"/>
              </a:rPr>
              <a:t>messages</a:t>
            </a:r>
            <a:r>
              <a:rPr lang="en-US" sz="1200"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sz="1200" dirty="0"/>
              <a:t>Publish–subscribe is a sibling of the </a:t>
            </a:r>
            <a:r>
              <a:rPr lang="en-US" sz="1200" dirty="0">
                <a:hlinkClick r:id="rId7" tooltip="Message queue"/>
              </a:rPr>
              <a:t>message queue</a:t>
            </a:r>
            <a:r>
              <a:rPr lang="en-US" sz="1200" dirty="0"/>
              <a:t> paradigm, and is typically one part of a larger </a:t>
            </a:r>
            <a:r>
              <a:rPr lang="en-US" sz="1200" dirty="0">
                <a:hlinkClick r:id="rId8" tooltip="Message-oriented middleware"/>
              </a:rPr>
              <a:t>message-oriented middleware</a:t>
            </a:r>
            <a:r>
              <a:rPr lang="en-US" sz="1200" dirty="0"/>
              <a:t> system. Most messaging systems support both the pub/sub and message queue models in their </a:t>
            </a:r>
            <a:r>
              <a:rPr lang="en-US" sz="1200" dirty="0">
                <a:hlinkClick r:id="rId9" tooltip="Application programming interface"/>
              </a:rPr>
              <a:t>API</a:t>
            </a:r>
            <a:r>
              <a:rPr lang="en-US" sz="1200" dirty="0"/>
              <a:t>, e.g. </a:t>
            </a:r>
            <a:r>
              <a:rPr lang="en-US" sz="1200" dirty="0">
                <a:hlinkClick r:id="rId10" tooltip="Java Message Service"/>
              </a:rPr>
              <a:t>Java Message Service</a:t>
            </a:r>
            <a:r>
              <a:rPr lang="en-US" sz="1200" dirty="0"/>
              <a:t> (JMS).</a:t>
            </a:r>
          </a:p>
          <a:p>
            <a:pPr marL="0" indent="0">
              <a:buNone/>
            </a:pPr>
            <a:r>
              <a:rPr lang="en-US" sz="1200" dirty="0"/>
              <a:t>This pattern provides greater network </a:t>
            </a:r>
            <a:r>
              <a:rPr lang="en-US" sz="1200" u="sng" dirty="0">
                <a:hlinkClick r:id="rId11"/>
              </a:rPr>
              <a:t>scalability</a:t>
            </a:r>
            <a:r>
              <a:rPr lang="en-US" sz="1200" dirty="0"/>
              <a:t> and a more dynamic </a:t>
            </a:r>
            <a:r>
              <a:rPr lang="en-US" sz="1200" dirty="0">
                <a:hlinkClick r:id="rId12" tooltip="Network topology"/>
              </a:rPr>
              <a:t>network topology</a:t>
            </a:r>
            <a:r>
              <a:rPr lang="en-US" sz="1200" dirty="0"/>
              <a:t>, with a resulting decreased flexibility to modify the publisher and the structure of the published data.”</a:t>
            </a:r>
          </a:p>
          <a:p>
            <a:pPr marL="0" indent="0">
              <a:buNone/>
            </a:pPr>
            <a:endParaRPr lang="en-US" sz="1200" dirty="0"/>
          </a:p>
          <a:p>
            <a:pPr marL="0" indent="0">
              <a:buNone/>
            </a:pPr>
            <a:br>
              <a:rPr lang="en-US" sz="1200" dirty="0"/>
            </a:br>
            <a:br>
              <a:rPr lang="en-US" sz="1200" dirty="0"/>
            </a:br>
            <a:r>
              <a:rPr lang="en-US" sz="1400" dirty="0"/>
              <a:t>For microservices:</a:t>
            </a:r>
          </a:p>
          <a:p>
            <a:pPr marL="628650" lvl="1" indent="-228600"/>
            <a:r>
              <a:rPr lang="en-US" sz="1200" dirty="0"/>
              <a:t>It support loose coupling for application evolution and agility.</a:t>
            </a:r>
          </a:p>
          <a:p>
            <a:pPr marL="628650" lvl="1" indent="-228600"/>
            <a:r>
              <a:rPr lang="en-US" sz="1200" dirty="0"/>
              <a:t>I can add and evolve services without modifying</a:t>
            </a:r>
            <a:br>
              <a:rPr lang="en-US" sz="1200" dirty="0"/>
            </a:br>
            <a:r>
              <a:rPr lang="en-US" sz="1200" dirty="0"/>
              <a:t>the the base services.</a:t>
            </a:r>
          </a:p>
          <a:p>
            <a:pPr marL="628650" lvl="1" indent="-228600"/>
            <a:r>
              <a:rPr lang="en-US" sz="1200" dirty="0"/>
              <a:t>For example,</a:t>
            </a:r>
          </a:p>
          <a:p>
            <a:pPr marL="1028700" lvl="2"/>
            <a:r>
              <a:rPr lang="en-US" sz="1000" dirty="0"/>
              <a:t>If creating a customer service </a:t>
            </a:r>
            <a:r>
              <a:rPr lang="en-US" sz="1000" b="1" dirty="0"/>
              <a:t>calls</a:t>
            </a:r>
            <a:r>
              <a:rPr lang="en-US" sz="1000" dirty="0"/>
              <a:t> “send an email.”</a:t>
            </a:r>
          </a:p>
          <a:p>
            <a:pPr marL="1028700" lvl="2"/>
            <a:r>
              <a:rPr lang="en-US" sz="1000" dirty="0"/>
              <a:t>I have to modify the original code to add support for</a:t>
            </a:r>
            <a:br>
              <a:rPr lang="en-US" sz="1000" dirty="0"/>
            </a:br>
            <a:r>
              <a:rPr lang="en-US" sz="1000" dirty="0"/>
              <a:t>SMS, webhook, etc.</a:t>
            </a:r>
          </a:p>
          <a:p>
            <a:pPr marL="1028700" lvl="2"/>
            <a:r>
              <a:rPr lang="en-US" sz="1000" dirty="0"/>
              <a:t>With EDA, I just add or modify subscriptions.</a:t>
            </a:r>
          </a:p>
          <a:p>
            <a:endParaRPr lang="en-US" sz="1200" dirty="0"/>
          </a:p>
        </p:txBody>
      </p:sp>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Pub/Sub – Event Driven Processing</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a:solidFill>
                <a:prstClr val="white"/>
              </a:solidFill>
              <a:latin typeface="Calibri" panose="020F0502020204030204"/>
            </a:endParaRPr>
          </a:p>
        </p:txBody>
      </p:sp>
      <p:sp>
        <p:nvSpPr>
          <p:cNvPr id="8" name="Rectangle 7">
            <a:extLst>
              <a:ext uri="{FF2B5EF4-FFF2-40B4-BE49-F238E27FC236}">
                <a16:creationId xmlns:a16="http://schemas.microsoft.com/office/drawing/2014/main" id="{EE578870-E01D-A441-8B96-A1602E462EA3}"/>
              </a:ext>
            </a:extLst>
          </p:cNvPr>
          <p:cNvSpPr/>
          <p:nvPr/>
        </p:nvSpPr>
        <p:spPr>
          <a:xfrm>
            <a:off x="255588" y="2369528"/>
            <a:ext cx="6230983" cy="230832"/>
          </a:xfrm>
          <a:prstGeom prst="rect">
            <a:avLst/>
          </a:prstGeom>
        </p:spPr>
        <p:txBody>
          <a:bodyPr wrap="square">
            <a:spAutoFit/>
          </a:bodyPr>
          <a:lstStyle/>
          <a:p>
            <a:r>
              <a:rPr lang="en-US" sz="900" dirty="0"/>
              <a:t>https://</a:t>
            </a:r>
            <a:r>
              <a:rPr lang="en-US" sz="900" dirty="0" err="1"/>
              <a:t>en.wikipedia.org</a:t>
            </a:r>
            <a:r>
              <a:rPr lang="en-US" sz="900" dirty="0"/>
              <a:t>/wiki/Publish%E2%80%93subscribe_pattern</a:t>
            </a:r>
          </a:p>
        </p:txBody>
      </p:sp>
      <p:cxnSp>
        <p:nvCxnSpPr>
          <p:cNvPr id="11" name="Straight Arrow Connector 10">
            <a:extLst>
              <a:ext uri="{FF2B5EF4-FFF2-40B4-BE49-F238E27FC236}">
                <a16:creationId xmlns:a16="http://schemas.microsoft.com/office/drawing/2014/main" id="{3FDDE935-B153-6243-9917-DF57C45094EB}"/>
              </a:ext>
            </a:extLst>
          </p:cNvPr>
          <p:cNvCxnSpPr>
            <a:cxnSpLocks/>
          </p:cNvCxnSpPr>
          <p:nvPr/>
        </p:nvCxnSpPr>
        <p:spPr>
          <a:xfrm>
            <a:off x="5105400" y="2657510"/>
            <a:ext cx="4572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9186507-9C54-8F4D-A827-C76F7AF5F640}"/>
              </a:ext>
            </a:extLst>
          </p:cNvPr>
          <p:cNvCxnSpPr>
            <a:cxnSpLocks/>
          </p:cNvCxnSpPr>
          <p:nvPr/>
        </p:nvCxnSpPr>
        <p:spPr>
          <a:xfrm flipV="1">
            <a:off x="5120279" y="3573333"/>
            <a:ext cx="304800" cy="81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CFD0836-1BDB-BF49-97E4-D56E4B51BF05}"/>
              </a:ext>
            </a:extLst>
          </p:cNvPr>
          <p:cNvCxnSpPr>
            <a:cxnSpLocks/>
          </p:cNvCxnSpPr>
          <p:nvPr/>
        </p:nvCxnSpPr>
        <p:spPr>
          <a:xfrm flipV="1">
            <a:off x="5856288" y="3175953"/>
            <a:ext cx="685800" cy="279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0B52717-15BB-5D46-8F41-02B68FCF0A4B}"/>
              </a:ext>
            </a:extLst>
          </p:cNvPr>
          <p:cNvCxnSpPr>
            <a:cxnSpLocks/>
          </p:cNvCxnSpPr>
          <p:nvPr/>
        </p:nvCxnSpPr>
        <p:spPr>
          <a:xfrm>
            <a:off x="5845038" y="2799945"/>
            <a:ext cx="685800" cy="309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8240AB7-0B19-5441-9A0C-F4D74222D691}"/>
              </a:ext>
            </a:extLst>
          </p:cNvPr>
          <p:cNvCxnSpPr>
            <a:cxnSpLocks/>
          </p:cNvCxnSpPr>
          <p:nvPr/>
        </p:nvCxnSpPr>
        <p:spPr>
          <a:xfrm flipV="1">
            <a:off x="6933543" y="2739774"/>
            <a:ext cx="468313" cy="3647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FE69F71-3EFF-0040-BA36-9FF8A2986F1C}"/>
              </a:ext>
            </a:extLst>
          </p:cNvPr>
          <p:cNvCxnSpPr>
            <a:cxnSpLocks/>
          </p:cNvCxnSpPr>
          <p:nvPr/>
        </p:nvCxnSpPr>
        <p:spPr>
          <a:xfrm flipV="1">
            <a:off x="6918509" y="3175953"/>
            <a:ext cx="46831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FAA6557-4A30-0D4D-87DF-87772CC20A86}"/>
              </a:ext>
            </a:extLst>
          </p:cNvPr>
          <p:cNvCxnSpPr>
            <a:cxnSpLocks/>
          </p:cNvCxnSpPr>
          <p:nvPr/>
        </p:nvCxnSpPr>
        <p:spPr>
          <a:xfrm>
            <a:off x="6933543" y="3256104"/>
            <a:ext cx="487906" cy="35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1">
            <a:extLst>
              <a:ext uri="{FF2B5EF4-FFF2-40B4-BE49-F238E27FC236}">
                <a16:creationId xmlns:a16="http://schemas.microsoft.com/office/drawing/2014/main" id="{9AA96CC1-7109-354B-B222-08D964E8B96D}"/>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49281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31A9E-C847-8247-AE08-6B76F54DAB98}"/>
              </a:ext>
            </a:extLst>
          </p:cNvPr>
          <p:cNvSpPr>
            <a:spLocks noGrp="1"/>
          </p:cNvSpPr>
          <p:nvPr>
            <p:ph type="title"/>
          </p:nvPr>
        </p:nvSpPr>
        <p:spPr/>
        <p:txBody>
          <a:bodyPr/>
          <a:lstStyle/>
          <a:p>
            <a:r>
              <a:rPr lang="en-US" dirty="0"/>
              <a:t>Concept</a:t>
            </a:r>
          </a:p>
        </p:txBody>
      </p:sp>
      <p:pic>
        <p:nvPicPr>
          <p:cNvPr id="1026" name="Picture 2">
            <a:extLst>
              <a:ext uri="{FF2B5EF4-FFF2-40B4-BE49-F238E27FC236}">
                <a16:creationId xmlns:a16="http://schemas.microsoft.com/office/drawing/2014/main" id="{88DC791B-E43A-B144-B7DB-84A2E5376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14350"/>
            <a:ext cx="7391400" cy="37637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1BC3D4-1F83-9842-AC24-3616E297F18E}"/>
              </a:ext>
            </a:extLst>
          </p:cNvPr>
          <p:cNvSpPr txBox="1"/>
          <p:nvPr/>
        </p:nvSpPr>
        <p:spPr>
          <a:xfrm>
            <a:off x="6832" y="4400550"/>
            <a:ext cx="9210015" cy="246221"/>
          </a:xfrm>
          <a:prstGeom prst="rect">
            <a:avLst/>
          </a:prstGeom>
          <a:noFill/>
        </p:spPr>
        <p:txBody>
          <a:bodyPr wrap="square">
            <a:spAutoFit/>
          </a:bodyPr>
          <a:lstStyle/>
          <a:p>
            <a:r>
              <a:rPr lang="en-US" sz="1000" dirty="0"/>
              <a:t>https://</a:t>
            </a:r>
            <a:r>
              <a:rPr lang="en-US" sz="1000" dirty="0" err="1"/>
              <a:t>docs.microsoft.com</a:t>
            </a:r>
            <a:r>
              <a:rPr lang="en-US" sz="1000" dirty="0"/>
              <a:t>/</a:t>
            </a:r>
            <a:r>
              <a:rPr lang="en-US" sz="1000" dirty="0" err="1"/>
              <a:t>en</a:t>
            </a:r>
            <a:r>
              <a:rPr lang="en-US" sz="1000" dirty="0"/>
              <a:t>-us/dotnet/architecture/microservices/multi-container-microservice-net-applications/integration-event-based-microservice-communications</a:t>
            </a:r>
          </a:p>
        </p:txBody>
      </p:sp>
    </p:spTree>
    <p:extLst>
      <p:ext uri="{BB962C8B-B14F-4D97-AF65-F5344CB8AC3E}">
        <p14:creationId xmlns:p14="http://schemas.microsoft.com/office/powerpoint/2010/main" val="4092506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98660B-D918-4C44-881D-8F1D8E73D6F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D786DEC-A3F3-BF4E-A2EA-D3EF43FF7552}"/>
              </a:ext>
            </a:extLst>
          </p:cNvPr>
          <p:cNvPicPr>
            <a:picLocks noChangeAspect="1"/>
          </p:cNvPicPr>
          <p:nvPr/>
        </p:nvPicPr>
        <p:blipFill>
          <a:blip r:embed="rId2"/>
          <a:stretch>
            <a:fillRect/>
          </a:stretch>
        </p:blipFill>
        <p:spPr>
          <a:xfrm>
            <a:off x="568234" y="556058"/>
            <a:ext cx="8007532" cy="4003766"/>
          </a:xfrm>
          <a:prstGeom prst="rect">
            <a:avLst/>
          </a:prstGeom>
        </p:spPr>
      </p:pic>
    </p:spTree>
    <p:extLst>
      <p:ext uri="{BB962C8B-B14F-4D97-AF65-F5344CB8AC3E}">
        <p14:creationId xmlns:p14="http://schemas.microsoft.com/office/powerpoint/2010/main" val="4206418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1B2E25-7187-9B40-9180-2C36F27CAC05}"/>
              </a:ext>
            </a:extLst>
          </p:cNvPr>
          <p:cNvSpPr>
            <a:spLocks noGrp="1"/>
          </p:cNvSpPr>
          <p:nvPr>
            <p:ph idx="1"/>
          </p:nvPr>
        </p:nvSpPr>
        <p:spPr>
          <a:xfrm>
            <a:off x="152400" y="590550"/>
            <a:ext cx="8915400" cy="4038600"/>
          </a:xfrm>
        </p:spPr>
        <p:txBody>
          <a:bodyPr/>
          <a:lstStyle/>
          <a:p>
            <a:r>
              <a:rPr lang="en-US" sz="1600" dirty="0"/>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The term "webhook" was coined by Jeff Lindsay in 2007 from the computer programming term hook.”</a:t>
            </a:r>
          </a:p>
        </p:txBody>
      </p:sp>
      <p:sp>
        <p:nvSpPr>
          <p:cNvPr id="3" name="Title 2">
            <a:extLst>
              <a:ext uri="{FF2B5EF4-FFF2-40B4-BE49-F238E27FC236}">
                <a16:creationId xmlns:a16="http://schemas.microsoft.com/office/drawing/2014/main" id="{1DEB0EDF-7470-104D-A647-EFB2B27FD7A7}"/>
              </a:ext>
            </a:extLst>
          </p:cNvPr>
          <p:cNvSpPr>
            <a:spLocks noGrp="1"/>
          </p:cNvSpPr>
          <p:nvPr>
            <p:ph type="title"/>
          </p:nvPr>
        </p:nvSpPr>
        <p:spPr/>
        <p:txBody>
          <a:bodyPr/>
          <a:lstStyle/>
          <a:p>
            <a:r>
              <a:rPr lang="en-US" dirty="0"/>
              <a:t>Webhooks</a:t>
            </a:r>
          </a:p>
        </p:txBody>
      </p:sp>
      <p:pic>
        <p:nvPicPr>
          <p:cNvPr id="1026" name="Picture 2">
            <a:extLst>
              <a:ext uri="{FF2B5EF4-FFF2-40B4-BE49-F238E27FC236}">
                <a16:creationId xmlns:a16="http://schemas.microsoft.com/office/drawing/2014/main" id="{7EB43473-BEB6-E041-B2F7-6A8358923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62150"/>
            <a:ext cx="5418666"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842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Function-as-a-Service</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7CBE7D5-35A5-7D4D-9E4C-ACF8CE20C722}"/>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6363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0EFE755-8FCB-8145-B824-7927BB3A4551}"/>
              </a:ext>
            </a:extLst>
          </p:cNvPr>
          <p:cNvSpPr>
            <a:spLocks noGrp="1"/>
          </p:cNvSpPr>
          <p:nvPr>
            <p:ph idx="1"/>
          </p:nvPr>
        </p:nvSpPr>
        <p:spPr>
          <a:xfrm>
            <a:off x="152400" y="3375858"/>
            <a:ext cx="8839200" cy="1253291"/>
          </a:xfrm>
        </p:spPr>
        <p:txBody>
          <a:bodyPr/>
          <a:lstStyle/>
          <a:p>
            <a:r>
              <a:rPr lang="en-US" sz="1800" dirty="0"/>
              <a:t>This concept can be confusing with experience with other approach to session state.</a:t>
            </a:r>
          </a:p>
          <a:p>
            <a:r>
              <a:rPr lang="en-US" sz="1800" dirty="0"/>
              <a:t>Some application frameworks did/do keep session state on the server.</a:t>
            </a:r>
          </a:p>
          <a:p>
            <a:r>
              <a:rPr lang="en-US" sz="1800" dirty="0"/>
              <a:t>Application servers and frameworks have various support for “session state,”</a:t>
            </a:r>
            <a:br>
              <a:rPr lang="en-US" sz="1800" dirty="0"/>
            </a:br>
            <a:r>
              <a:rPr lang="en-US" sz="1800" dirty="0"/>
              <a:t>e.g. https://flask-</a:t>
            </a:r>
            <a:r>
              <a:rPr lang="en-US" sz="1800" dirty="0" err="1"/>
              <a:t>session.readthedocs.io</a:t>
            </a:r>
            <a:r>
              <a:rPr lang="en-US" sz="1800" dirty="0"/>
              <a:t>/</a:t>
            </a:r>
            <a:r>
              <a:rPr lang="en-US" sz="1800" dirty="0" err="1"/>
              <a:t>en</a:t>
            </a:r>
            <a:r>
              <a:rPr lang="en-US" sz="1800" dirty="0"/>
              <a:t>/latest/</a:t>
            </a:r>
          </a:p>
        </p:txBody>
      </p:sp>
      <p:sp>
        <p:nvSpPr>
          <p:cNvPr id="3" name="Title 2">
            <a:extLst>
              <a:ext uri="{FF2B5EF4-FFF2-40B4-BE49-F238E27FC236}">
                <a16:creationId xmlns:a16="http://schemas.microsoft.com/office/drawing/2014/main" id="{D0DE0715-3EB9-F440-B941-4DE802FA0B19}"/>
              </a:ext>
            </a:extLst>
          </p:cNvPr>
          <p:cNvSpPr>
            <a:spLocks noGrp="1"/>
          </p:cNvSpPr>
          <p:nvPr>
            <p:ph type="title"/>
          </p:nvPr>
        </p:nvSpPr>
        <p:spPr/>
        <p:txBody>
          <a:bodyPr/>
          <a:lstStyle/>
          <a:p>
            <a:r>
              <a:rPr lang="en-US" dirty="0"/>
              <a:t>Statelessness</a:t>
            </a:r>
          </a:p>
        </p:txBody>
      </p:sp>
      <p:pic>
        <p:nvPicPr>
          <p:cNvPr id="4" name="Picture 3">
            <a:extLst>
              <a:ext uri="{FF2B5EF4-FFF2-40B4-BE49-F238E27FC236}">
                <a16:creationId xmlns:a16="http://schemas.microsoft.com/office/drawing/2014/main" id="{ED2AE1F5-74C1-F54D-80A8-E07EB586EBAE}"/>
              </a:ext>
            </a:extLst>
          </p:cNvPr>
          <p:cNvPicPr>
            <a:picLocks noChangeAspect="1"/>
          </p:cNvPicPr>
          <p:nvPr/>
        </p:nvPicPr>
        <p:blipFill>
          <a:blip r:embed="rId2"/>
          <a:stretch>
            <a:fillRect/>
          </a:stretch>
        </p:blipFill>
        <p:spPr>
          <a:xfrm>
            <a:off x="44115" y="590550"/>
            <a:ext cx="4527885" cy="2366215"/>
          </a:xfrm>
          <a:prstGeom prst="rect">
            <a:avLst/>
          </a:prstGeom>
        </p:spPr>
      </p:pic>
      <p:pic>
        <p:nvPicPr>
          <p:cNvPr id="5" name="Picture 4">
            <a:extLst>
              <a:ext uri="{FF2B5EF4-FFF2-40B4-BE49-F238E27FC236}">
                <a16:creationId xmlns:a16="http://schemas.microsoft.com/office/drawing/2014/main" id="{440F5065-75A9-2C46-B1FD-AEB71D0F56F2}"/>
              </a:ext>
            </a:extLst>
          </p:cNvPr>
          <p:cNvPicPr>
            <a:picLocks noChangeAspect="1"/>
          </p:cNvPicPr>
          <p:nvPr/>
        </p:nvPicPr>
        <p:blipFill>
          <a:blip r:embed="rId3"/>
          <a:stretch>
            <a:fillRect/>
          </a:stretch>
        </p:blipFill>
        <p:spPr>
          <a:xfrm>
            <a:off x="4641615" y="575509"/>
            <a:ext cx="4408472" cy="2800350"/>
          </a:xfrm>
          <a:prstGeom prst="rect">
            <a:avLst/>
          </a:prstGeom>
        </p:spPr>
      </p:pic>
    </p:spTree>
    <p:extLst>
      <p:ext uri="{BB962C8B-B14F-4D97-AF65-F5344CB8AC3E}">
        <p14:creationId xmlns:p14="http://schemas.microsoft.com/office/powerpoint/2010/main" val="1523615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77E8E2-980E-714C-9BD5-C46E5D414181}"/>
              </a:ext>
            </a:extLst>
          </p:cNvPr>
          <p:cNvSpPr>
            <a:spLocks noGrp="1"/>
          </p:cNvSpPr>
          <p:nvPr>
            <p:ph idx="1"/>
          </p:nvPr>
        </p:nvSpPr>
        <p:spPr>
          <a:xfrm>
            <a:off x="86284" y="514350"/>
            <a:ext cx="8839200" cy="4038600"/>
          </a:xfrm>
        </p:spPr>
        <p:txBody>
          <a:bodyPr/>
          <a:lstStyle/>
          <a:p>
            <a:pPr>
              <a:spcBef>
                <a:spcPts val="0"/>
              </a:spcBef>
            </a:pPr>
            <a:r>
              <a:rPr lang="en-US" sz="1400" b="1" dirty="0"/>
              <a:t>Serverless computing</a:t>
            </a:r>
            <a:r>
              <a:rPr lang="en-US" sz="1400" dirty="0"/>
              <a:t> is a </a:t>
            </a:r>
            <a:r>
              <a:rPr lang="en-US" sz="1400" dirty="0">
                <a:hlinkClick r:id="rId2" tooltip="Cloud computing"/>
              </a:rPr>
              <a:t>cloud computing</a:t>
            </a:r>
            <a:r>
              <a:rPr lang="en-US" sz="1400" dirty="0"/>
              <a:t> </a:t>
            </a:r>
            <a:r>
              <a:rPr lang="en-US" sz="1400" dirty="0">
                <a:hlinkClick r:id="rId3" tooltip="Execution model"/>
              </a:rPr>
              <a:t>execution model</a:t>
            </a:r>
            <a:r>
              <a:rPr lang="en-US" sz="1400" dirty="0"/>
              <a:t> in which the cloud provider runs the </a:t>
            </a:r>
            <a:r>
              <a:rPr lang="en-US" sz="1400" dirty="0">
                <a:hlinkClick r:id="rId4" tooltip="Server (computing)"/>
              </a:rPr>
              <a:t>server</a:t>
            </a:r>
            <a:r>
              <a:rPr lang="en-US" sz="1400" dirty="0"/>
              <a:t>, and dynamically manages the allocation of machine resources. Pricing is based on the actual amount of resources consumed by an application, rather than on pre-purchased units of capacity.</a:t>
            </a:r>
            <a:r>
              <a:rPr lang="en-US" sz="1400" baseline="30000" dirty="0">
                <a:hlinkClick r:id="rId5"/>
              </a:rPr>
              <a:t>[1]</a:t>
            </a:r>
            <a:r>
              <a:rPr lang="en-US" sz="1400" dirty="0"/>
              <a:t> It can be a form of </a:t>
            </a:r>
            <a:r>
              <a:rPr lang="en-US" sz="1400" dirty="0">
                <a:hlinkClick r:id="rId6" tooltip="Utility computing"/>
              </a:rPr>
              <a:t>utility computing</a:t>
            </a:r>
            <a:r>
              <a:rPr lang="en-US" sz="1400" dirty="0"/>
              <a:t>.</a:t>
            </a:r>
            <a:br>
              <a:rPr lang="en-US" sz="1400" dirty="0"/>
            </a:br>
            <a:br>
              <a:rPr lang="en-US" sz="1400" dirty="0"/>
            </a:br>
            <a:r>
              <a:rPr lang="en-US" sz="1400" dirty="0"/>
              <a:t>Serverless computing can simplify the process of </a:t>
            </a:r>
            <a:r>
              <a:rPr lang="en-US" sz="1400" dirty="0">
                <a:hlinkClick r:id="rId7" tooltip="Software deployment"/>
              </a:rPr>
              <a:t>deploying code</a:t>
            </a:r>
            <a:r>
              <a:rPr lang="en-US" sz="1400" dirty="0"/>
              <a:t> into production. Scaling, capacity planning and maintenance operations may be hidden from the developer or operator. Serverless code can be used in conjunction with code deployed in traditional styles, such as </a:t>
            </a:r>
            <a:r>
              <a:rPr lang="en-US" sz="1400" dirty="0">
                <a:hlinkClick r:id="rId8" tooltip="Microservices"/>
              </a:rPr>
              <a:t>microservices</a:t>
            </a:r>
            <a:r>
              <a:rPr lang="en-US" sz="1400" dirty="0"/>
              <a:t>. Alternatively, applications can be written to be purely serverless and use no provisioned servers at all.</a:t>
            </a:r>
            <a:r>
              <a:rPr lang="en-US" sz="1400" baseline="30000" dirty="0">
                <a:hlinkClick r:id="rId9"/>
              </a:rPr>
              <a:t>[2]</a:t>
            </a:r>
            <a:r>
              <a:rPr lang="en-US" sz="1400" dirty="0"/>
              <a:t> This should not be confused with computing or networking models that do not require an actual server to function, such as </a:t>
            </a:r>
            <a:r>
              <a:rPr lang="en-US" sz="1400" dirty="0">
                <a:hlinkClick r:id="rId10" tooltip="Peer-to-peer"/>
              </a:rPr>
              <a:t>peer-to-peer</a:t>
            </a:r>
            <a:r>
              <a:rPr lang="en-US" sz="1400" dirty="0"/>
              <a:t> (P2P).”</a:t>
            </a:r>
          </a:p>
          <a:p>
            <a:pPr>
              <a:spcBef>
                <a:spcPts val="0"/>
              </a:spcBef>
            </a:pPr>
            <a:endParaRPr lang="en-US" sz="1400" dirty="0"/>
          </a:p>
          <a:p>
            <a:pPr>
              <a:spcBef>
                <a:spcPts val="0"/>
              </a:spcBef>
            </a:pPr>
            <a:r>
              <a:rPr lang="en-US" sz="1400" b="1" dirty="0"/>
              <a:t>Function as a service</a:t>
            </a:r>
            <a:r>
              <a:rPr lang="en-US" sz="1400" dirty="0"/>
              <a:t> (</a:t>
            </a:r>
            <a:r>
              <a:rPr lang="en-US" sz="1400" b="1" dirty="0" err="1"/>
              <a:t>FaaS</a:t>
            </a:r>
            <a:r>
              <a:rPr lang="en-US" sz="1400" dirty="0"/>
              <a:t>) is a category of </a:t>
            </a:r>
            <a:r>
              <a:rPr lang="en-US" sz="1400" dirty="0">
                <a:hlinkClick r:id="rId11" tooltip="Cloud computing"/>
              </a:rPr>
              <a:t>cloud computing services</a:t>
            </a:r>
            <a:r>
              <a:rPr lang="en-US" sz="1400" dirty="0"/>
              <a:t> that provides a </a:t>
            </a:r>
            <a:r>
              <a:rPr lang="en-US" sz="1400" dirty="0">
                <a:hlinkClick r:id="rId12" tooltip="Computing platform"/>
              </a:rPr>
              <a:t>platform</a:t>
            </a:r>
            <a:r>
              <a:rPr lang="en-US" sz="1400" dirty="0"/>
              <a:t> allowing customers to develop, run, and manage application functionalities without the complexity of building and maintaining the infrastructure typically associated with developing and launching an app.</a:t>
            </a:r>
            <a:r>
              <a:rPr lang="en-US" sz="1400" baseline="30000" dirty="0">
                <a:hlinkClick r:id="rId13"/>
              </a:rPr>
              <a:t>[1]</a:t>
            </a:r>
            <a:r>
              <a:rPr lang="en-US" sz="1400" dirty="0"/>
              <a:t> Building an application following this model is one way of achieving a "</a:t>
            </a:r>
            <a:r>
              <a:rPr lang="en-US" sz="1400" dirty="0">
                <a:hlinkClick r:id="rId14" tooltip="Serverless computing"/>
              </a:rPr>
              <a:t>serverless</a:t>
            </a:r>
            <a:r>
              <a:rPr lang="en-US" sz="1400" dirty="0"/>
              <a:t>" architecture, and is typically used when building </a:t>
            </a:r>
            <a:r>
              <a:rPr lang="en-US" sz="1400" dirty="0">
                <a:hlinkClick r:id="rId8" tooltip="Microservices"/>
              </a:rPr>
              <a:t>microservices</a:t>
            </a:r>
            <a:r>
              <a:rPr lang="en-US" sz="1400" dirty="0"/>
              <a:t> applications.”</a:t>
            </a:r>
          </a:p>
          <a:p>
            <a:pPr>
              <a:spcBef>
                <a:spcPts val="0"/>
              </a:spcBef>
            </a:pPr>
            <a:endParaRPr lang="en-US" sz="1400" dirty="0"/>
          </a:p>
          <a:p>
            <a:pPr>
              <a:spcBef>
                <a:spcPts val="0"/>
              </a:spcBef>
            </a:pPr>
            <a:r>
              <a:rPr lang="en-US" sz="1400" dirty="0"/>
              <a:t>That was baffling:</a:t>
            </a:r>
          </a:p>
          <a:p>
            <a:pPr lvl="1">
              <a:spcBef>
                <a:spcPts val="0"/>
              </a:spcBef>
            </a:pPr>
            <a:r>
              <a:rPr lang="en-US" sz="1000" dirty="0"/>
              <a:t>IaaS, CaaS – You control the SW stack and the cloud provides (virtual) HW.</a:t>
            </a:r>
          </a:p>
          <a:p>
            <a:pPr lvl="1">
              <a:spcBef>
                <a:spcPts val="0"/>
              </a:spcBef>
            </a:pPr>
            <a:r>
              <a:rPr lang="en-US" sz="1000" dirty="0"/>
              <a:t>PaaS – The cloud hides the lower layer SW and provides an application container (e.g. Flask) with “Your code goes here.” You are aware of container.</a:t>
            </a:r>
          </a:p>
          <a:p>
            <a:pPr lvl="1">
              <a:spcBef>
                <a:spcPts val="0"/>
              </a:spcBef>
            </a:pPr>
            <a:r>
              <a:rPr lang="en-US" sz="1000" dirty="0" err="1"/>
              <a:t>FaaS</a:t>
            </a:r>
            <a:r>
              <a:rPr lang="en-US" sz="1000" dirty="0"/>
              <a:t> – The cloud provides the container, and you implement functions (corresponding to routes in REST).</a:t>
            </a:r>
          </a:p>
        </p:txBody>
      </p:sp>
      <p:sp>
        <p:nvSpPr>
          <p:cNvPr id="3" name="Title 2">
            <a:extLst>
              <a:ext uri="{FF2B5EF4-FFF2-40B4-BE49-F238E27FC236}">
                <a16:creationId xmlns:a16="http://schemas.microsoft.com/office/drawing/2014/main" id="{ED027491-376A-0E42-9D2E-B1856CDC1A13}"/>
              </a:ext>
            </a:extLst>
          </p:cNvPr>
          <p:cNvSpPr>
            <a:spLocks noGrp="1"/>
          </p:cNvSpPr>
          <p:nvPr>
            <p:ph type="title"/>
          </p:nvPr>
        </p:nvSpPr>
        <p:spPr/>
        <p:txBody>
          <a:bodyPr/>
          <a:lstStyle/>
          <a:p>
            <a:r>
              <a:rPr lang="en-US" dirty="0"/>
              <a:t>Serverless and Function-as-a-Service</a:t>
            </a:r>
          </a:p>
        </p:txBody>
      </p:sp>
    </p:spTree>
    <p:extLst>
      <p:ext uri="{BB962C8B-B14F-4D97-AF65-F5344CB8AC3E}">
        <p14:creationId xmlns:p14="http://schemas.microsoft.com/office/powerpoint/2010/main" val="2882420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7A33B-8F58-B446-8EA5-17CE66E1F864}"/>
              </a:ext>
            </a:extLst>
          </p:cNvPr>
          <p:cNvSpPr>
            <a:spLocks noGrp="1"/>
          </p:cNvSpPr>
          <p:nvPr>
            <p:ph type="title"/>
          </p:nvPr>
        </p:nvSpPr>
        <p:spPr/>
        <p:txBody>
          <a:bodyPr/>
          <a:lstStyle/>
          <a:p>
            <a:r>
              <a:rPr lang="en-US" dirty="0"/>
              <a:t>Serverless and Function-as-a-Service</a:t>
            </a:r>
          </a:p>
        </p:txBody>
      </p:sp>
      <p:pic>
        <p:nvPicPr>
          <p:cNvPr id="4" name="Picture 3">
            <a:extLst>
              <a:ext uri="{FF2B5EF4-FFF2-40B4-BE49-F238E27FC236}">
                <a16:creationId xmlns:a16="http://schemas.microsoft.com/office/drawing/2014/main" id="{61D4FF3C-74CC-5947-AE63-E8314D203667}"/>
              </a:ext>
            </a:extLst>
          </p:cNvPr>
          <p:cNvPicPr>
            <a:picLocks noChangeAspect="1"/>
          </p:cNvPicPr>
          <p:nvPr/>
        </p:nvPicPr>
        <p:blipFill>
          <a:blip r:embed="rId2"/>
          <a:stretch>
            <a:fillRect/>
          </a:stretch>
        </p:blipFill>
        <p:spPr>
          <a:xfrm>
            <a:off x="331069" y="611290"/>
            <a:ext cx="8293190" cy="4016273"/>
          </a:xfrm>
          <a:prstGeom prst="rect">
            <a:avLst/>
          </a:prstGeom>
        </p:spPr>
      </p:pic>
      <p:sp>
        <p:nvSpPr>
          <p:cNvPr id="5" name="Rectangle 4">
            <a:extLst>
              <a:ext uri="{FF2B5EF4-FFF2-40B4-BE49-F238E27FC236}">
                <a16:creationId xmlns:a16="http://schemas.microsoft.com/office/drawing/2014/main" id="{B7488D3D-B9D5-FD48-9DAD-3DA64A4954D1}"/>
              </a:ext>
            </a:extLst>
          </p:cNvPr>
          <p:cNvSpPr/>
          <p:nvPr/>
        </p:nvSpPr>
        <p:spPr>
          <a:xfrm>
            <a:off x="331070" y="4276059"/>
            <a:ext cx="6144165" cy="276999"/>
          </a:xfrm>
          <a:prstGeom prst="rect">
            <a:avLst/>
          </a:prstGeom>
        </p:spPr>
        <p:txBody>
          <a:bodyPr wrap="square">
            <a:spAutoFit/>
          </a:bodyPr>
          <a:lstStyle/>
          <a:p>
            <a:r>
              <a:rPr lang="en-US" sz="1200" dirty="0"/>
              <a:t>https://</a:t>
            </a:r>
            <a:r>
              <a:rPr lang="en-US" sz="1200" dirty="0" err="1"/>
              <a:t>medium.com</a:t>
            </a:r>
            <a:r>
              <a:rPr lang="en-US" sz="1200" dirty="0"/>
              <a:t>/@</a:t>
            </a:r>
            <a:r>
              <a:rPr lang="en-US" sz="1200" dirty="0" err="1"/>
              <a:t>tanmayct</a:t>
            </a:r>
            <a:r>
              <a:rPr lang="en-US" sz="1200" dirty="0"/>
              <a:t>/serverless-architecture-function-as-a-service-19e127b8c990</a:t>
            </a:r>
          </a:p>
        </p:txBody>
      </p:sp>
    </p:spTree>
    <p:extLst>
      <p:ext uri="{BB962C8B-B14F-4D97-AF65-F5344CB8AC3E}">
        <p14:creationId xmlns:p14="http://schemas.microsoft.com/office/powerpoint/2010/main" val="2253384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CFE5C-7D1E-8644-811B-38459E43A068}"/>
              </a:ext>
            </a:extLst>
          </p:cNvPr>
          <p:cNvSpPr>
            <a:spLocks noGrp="1"/>
          </p:cNvSpPr>
          <p:nvPr>
            <p:ph type="title"/>
          </p:nvPr>
        </p:nvSpPr>
        <p:spPr/>
        <p:txBody>
          <a:bodyPr/>
          <a:lstStyle/>
          <a:p>
            <a:r>
              <a:rPr lang="en-US" dirty="0"/>
              <a:t>What is Serverless Good/Not Good For ... ...</a:t>
            </a:r>
          </a:p>
        </p:txBody>
      </p:sp>
      <p:sp>
        <p:nvSpPr>
          <p:cNvPr id="4" name="Shape 462">
            <a:extLst>
              <a:ext uri="{FF2B5EF4-FFF2-40B4-BE49-F238E27FC236}">
                <a16:creationId xmlns:a16="http://schemas.microsoft.com/office/drawing/2014/main" id="{58636368-52B7-A445-A64E-8C206C057B62}"/>
              </a:ext>
            </a:extLst>
          </p:cNvPr>
          <p:cNvSpPr/>
          <p:nvPr/>
        </p:nvSpPr>
        <p:spPr>
          <a:xfrm>
            <a:off x="1070559" y="2204516"/>
            <a:ext cx="15855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Microservices </a:t>
            </a:r>
            <a:endParaRPr sz="900"/>
          </a:p>
        </p:txBody>
      </p:sp>
      <p:sp>
        <p:nvSpPr>
          <p:cNvPr id="5" name="Shape 463">
            <a:extLst>
              <a:ext uri="{FF2B5EF4-FFF2-40B4-BE49-F238E27FC236}">
                <a16:creationId xmlns:a16="http://schemas.microsoft.com/office/drawing/2014/main" id="{854C0306-003B-764C-92E0-9324488644F0}"/>
              </a:ext>
            </a:extLst>
          </p:cNvPr>
          <p:cNvSpPr/>
          <p:nvPr/>
        </p:nvSpPr>
        <p:spPr>
          <a:xfrm>
            <a:off x="1110496" y="2607748"/>
            <a:ext cx="1886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Mobile Backends</a:t>
            </a:r>
            <a:endParaRPr sz="1700">
              <a:latin typeface="Helvetica Neue Light"/>
              <a:ea typeface="Helvetica Neue Light"/>
              <a:cs typeface="Helvetica Neue Light"/>
              <a:sym typeface="Helvetica Neue Light"/>
            </a:endParaRPr>
          </a:p>
        </p:txBody>
      </p:sp>
      <p:sp>
        <p:nvSpPr>
          <p:cNvPr id="6" name="Shape 464">
            <a:extLst>
              <a:ext uri="{FF2B5EF4-FFF2-40B4-BE49-F238E27FC236}">
                <a16:creationId xmlns:a16="http://schemas.microsoft.com/office/drawing/2014/main" id="{C96B9BFD-9F38-AB4C-B10E-0DFED0DB14F2}"/>
              </a:ext>
            </a:extLst>
          </p:cNvPr>
          <p:cNvSpPr/>
          <p:nvPr/>
        </p:nvSpPr>
        <p:spPr>
          <a:xfrm>
            <a:off x="1102191" y="3346958"/>
            <a:ext cx="403200" cy="2613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1700">
                <a:latin typeface="Helvetica Neue Light"/>
                <a:ea typeface="Helvetica Neue Light"/>
                <a:cs typeface="Helvetica Neue Light"/>
                <a:sym typeface="Helvetica Neue Light"/>
              </a:rPr>
              <a:t>IoT</a:t>
            </a:r>
            <a:endParaRPr sz="900"/>
          </a:p>
        </p:txBody>
      </p:sp>
      <p:pic>
        <p:nvPicPr>
          <p:cNvPr id="7" name="Shape 465" descr="pasted-image.pdf">
            <a:extLst>
              <a:ext uri="{FF2B5EF4-FFF2-40B4-BE49-F238E27FC236}">
                <a16:creationId xmlns:a16="http://schemas.microsoft.com/office/drawing/2014/main" id="{8CE1E1B3-2FEF-B044-BB93-FE1DFFFE562F}"/>
              </a:ext>
            </a:extLst>
          </p:cNvPr>
          <p:cNvPicPr preferRelativeResize="0"/>
          <p:nvPr/>
        </p:nvPicPr>
        <p:blipFill rotWithShape="1">
          <a:blip r:embed="rId2">
            <a:alphaModFix/>
          </a:blip>
          <a:srcRect/>
          <a:stretch/>
        </p:blipFill>
        <p:spPr>
          <a:xfrm>
            <a:off x="444996" y="2191122"/>
            <a:ext cx="288000" cy="288000"/>
          </a:xfrm>
          <a:prstGeom prst="rect">
            <a:avLst/>
          </a:prstGeom>
          <a:noFill/>
          <a:ln>
            <a:noFill/>
          </a:ln>
        </p:spPr>
      </p:pic>
      <p:pic>
        <p:nvPicPr>
          <p:cNvPr id="8" name="Shape 466" descr="pasted-image.pdf">
            <a:extLst>
              <a:ext uri="{FF2B5EF4-FFF2-40B4-BE49-F238E27FC236}">
                <a16:creationId xmlns:a16="http://schemas.microsoft.com/office/drawing/2014/main" id="{5217F354-851D-2D49-BC15-A4FAFB3FA5D5}"/>
              </a:ext>
            </a:extLst>
          </p:cNvPr>
          <p:cNvPicPr preferRelativeResize="0"/>
          <p:nvPr/>
        </p:nvPicPr>
        <p:blipFill rotWithShape="1">
          <a:blip r:embed="rId3">
            <a:alphaModFix/>
          </a:blip>
          <a:srcRect/>
          <a:stretch/>
        </p:blipFill>
        <p:spPr>
          <a:xfrm>
            <a:off x="444996" y="2597423"/>
            <a:ext cx="384000" cy="281400"/>
          </a:xfrm>
          <a:prstGeom prst="rect">
            <a:avLst/>
          </a:prstGeom>
          <a:noFill/>
          <a:ln>
            <a:noFill/>
          </a:ln>
        </p:spPr>
      </p:pic>
      <p:grpSp>
        <p:nvGrpSpPr>
          <p:cNvPr id="9" name="Shape 467">
            <a:extLst>
              <a:ext uri="{FF2B5EF4-FFF2-40B4-BE49-F238E27FC236}">
                <a16:creationId xmlns:a16="http://schemas.microsoft.com/office/drawing/2014/main" id="{5DC57897-62CD-B343-908B-B925CA08D238}"/>
              </a:ext>
            </a:extLst>
          </p:cNvPr>
          <p:cNvGrpSpPr/>
          <p:nvPr/>
        </p:nvGrpSpPr>
        <p:grpSpPr>
          <a:xfrm>
            <a:off x="458601" y="3692078"/>
            <a:ext cx="3517704" cy="293260"/>
            <a:chOff x="0" y="0"/>
            <a:chExt cx="5003134" cy="556154"/>
          </a:xfrm>
        </p:grpSpPr>
        <p:sp>
          <p:nvSpPr>
            <p:cNvPr id="10" name="Shape 468">
              <a:extLst>
                <a:ext uri="{FF2B5EF4-FFF2-40B4-BE49-F238E27FC236}">
                  <a16:creationId xmlns:a16="http://schemas.microsoft.com/office/drawing/2014/main" id="{26912385-D6FE-DA42-9F1A-BEAE59EFDDC3}"/>
                </a:ext>
              </a:extLst>
            </p:cNvPr>
            <p:cNvSpPr/>
            <p:nvPr/>
          </p:nvSpPr>
          <p:spPr>
            <a:xfrm>
              <a:off x="919234" y="60854"/>
              <a:ext cx="40839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Modest Stream Processing</a:t>
              </a:r>
              <a:endParaRPr sz="900"/>
            </a:p>
          </p:txBody>
        </p:sp>
        <p:pic>
          <p:nvPicPr>
            <p:cNvPr id="11" name="Shape 469" descr="pasted-image.pdf">
              <a:extLst>
                <a:ext uri="{FF2B5EF4-FFF2-40B4-BE49-F238E27FC236}">
                  <a16:creationId xmlns:a16="http://schemas.microsoft.com/office/drawing/2014/main" id="{432CF73F-1926-BB4F-A390-07E2E38F0833}"/>
                </a:ext>
              </a:extLst>
            </p:cNvPr>
            <p:cNvPicPr preferRelativeResize="0"/>
            <p:nvPr/>
          </p:nvPicPr>
          <p:blipFill rotWithShape="1">
            <a:blip r:embed="rId4">
              <a:alphaModFix/>
            </a:blip>
            <a:srcRect/>
            <a:stretch/>
          </p:blipFill>
          <p:spPr>
            <a:xfrm>
              <a:off x="0" y="0"/>
              <a:ext cx="546000" cy="546000"/>
            </a:xfrm>
            <a:prstGeom prst="rect">
              <a:avLst/>
            </a:prstGeom>
            <a:noFill/>
            <a:ln>
              <a:noFill/>
            </a:ln>
          </p:spPr>
        </p:pic>
      </p:grpSp>
      <p:pic>
        <p:nvPicPr>
          <p:cNvPr id="12" name="Shape 470" descr="pasted-image.pdf">
            <a:extLst>
              <a:ext uri="{FF2B5EF4-FFF2-40B4-BE49-F238E27FC236}">
                <a16:creationId xmlns:a16="http://schemas.microsoft.com/office/drawing/2014/main" id="{C908B0DE-72DD-A045-9CCC-320A6B236EBC}"/>
              </a:ext>
            </a:extLst>
          </p:cNvPr>
          <p:cNvPicPr preferRelativeResize="0"/>
          <p:nvPr/>
        </p:nvPicPr>
        <p:blipFill rotWithShape="1">
          <a:blip r:embed="rId5">
            <a:alphaModFix/>
          </a:blip>
          <a:srcRect/>
          <a:stretch/>
        </p:blipFill>
        <p:spPr>
          <a:xfrm>
            <a:off x="444996" y="3299519"/>
            <a:ext cx="288000" cy="288000"/>
          </a:xfrm>
          <a:prstGeom prst="rect">
            <a:avLst/>
          </a:prstGeom>
          <a:noFill/>
          <a:ln>
            <a:noFill/>
          </a:ln>
        </p:spPr>
      </p:pic>
      <p:grpSp>
        <p:nvGrpSpPr>
          <p:cNvPr id="13" name="Shape 471">
            <a:extLst>
              <a:ext uri="{FF2B5EF4-FFF2-40B4-BE49-F238E27FC236}">
                <a16:creationId xmlns:a16="http://schemas.microsoft.com/office/drawing/2014/main" id="{BAE7F403-ECCA-DB4B-815D-1D700E44365C}"/>
              </a:ext>
            </a:extLst>
          </p:cNvPr>
          <p:cNvGrpSpPr/>
          <p:nvPr/>
        </p:nvGrpSpPr>
        <p:grpSpPr>
          <a:xfrm>
            <a:off x="454973" y="2963959"/>
            <a:ext cx="2888133" cy="287906"/>
            <a:chOff x="0" y="0"/>
            <a:chExt cx="4107713" cy="546000"/>
          </a:xfrm>
        </p:grpSpPr>
        <p:sp>
          <p:nvSpPr>
            <p:cNvPr id="14" name="Shape 472">
              <a:extLst>
                <a:ext uri="{FF2B5EF4-FFF2-40B4-BE49-F238E27FC236}">
                  <a16:creationId xmlns:a16="http://schemas.microsoft.com/office/drawing/2014/main" id="{74F25D34-8D97-0344-A586-4E221AEEEEAA}"/>
                </a:ext>
              </a:extLst>
            </p:cNvPr>
            <p:cNvSpPr/>
            <p:nvPr/>
          </p:nvSpPr>
          <p:spPr>
            <a:xfrm>
              <a:off x="934313" y="46302"/>
              <a:ext cx="31734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Bots, ML Inferencing</a:t>
              </a:r>
              <a:endParaRPr sz="1700">
                <a:latin typeface="Helvetica Neue Light"/>
                <a:ea typeface="Helvetica Neue Light"/>
                <a:cs typeface="Helvetica Neue Light"/>
                <a:sym typeface="Helvetica Neue Light"/>
              </a:endParaRPr>
            </a:p>
          </p:txBody>
        </p:sp>
        <p:pic>
          <p:nvPicPr>
            <p:cNvPr id="15" name="Shape 473" descr="pasted-image.pdf">
              <a:extLst>
                <a:ext uri="{FF2B5EF4-FFF2-40B4-BE49-F238E27FC236}">
                  <a16:creationId xmlns:a16="http://schemas.microsoft.com/office/drawing/2014/main" id="{C66EC5C7-DAFC-A942-BAAD-8A0527E027E9}"/>
                </a:ext>
              </a:extLst>
            </p:cNvPr>
            <p:cNvPicPr preferRelativeResize="0"/>
            <p:nvPr/>
          </p:nvPicPr>
          <p:blipFill rotWithShape="1">
            <a:blip r:embed="rId6">
              <a:alphaModFix/>
            </a:blip>
            <a:srcRect/>
            <a:stretch/>
          </p:blipFill>
          <p:spPr>
            <a:xfrm>
              <a:off x="0" y="0"/>
              <a:ext cx="546000" cy="546000"/>
            </a:xfrm>
            <a:prstGeom prst="rect">
              <a:avLst/>
            </a:prstGeom>
            <a:noFill/>
            <a:ln>
              <a:noFill/>
            </a:ln>
          </p:spPr>
        </p:pic>
      </p:grpSp>
      <p:sp>
        <p:nvSpPr>
          <p:cNvPr id="16" name="Shape 474">
            <a:extLst>
              <a:ext uri="{FF2B5EF4-FFF2-40B4-BE49-F238E27FC236}">
                <a16:creationId xmlns:a16="http://schemas.microsoft.com/office/drawing/2014/main" id="{64F4BA58-963C-D94E-9458-0F7E0682BF98}"/>
              </a:ext>
            </a:extLst>
          </p:cNvPr>
          <p:cNvSpPr/>
          <p:nvPr/>
        </p:nvSpPr>
        <p:spPr>
          <a:xfrm>
            <a:off x="551831" y="864505"/>
            <a:ext cx="3295800" cy="10248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dirty="0">
                <a:latin typeface="Helvetica Neue Light"/>
                <a:ea typeface="Helvetica Neue Light"/>
                <a:cs typeface="Helvetica Neue Light"/>
                <a:sym typeface="Helvetica Neue Light"/>
              </a:rPr>
              <a:t>Serverless is </a:t>
            </a:r>
            <a:r>
              <a:rPr lang="en" sz="2300" b="1" dirty="0">
                <a:solidFill>
                  <a:srgbClr val="6AA84F"/>
                </a:solidFill>
                <a:latin typeface="Helvetica Neue"/>
                <a:ea typeface="Helvetica Neue"/>
                <a:cs typeface="Helvetica Neue"/>
                <a:sym typeface="Helvetica Neue"/>
              </a:rPr>
              <a:t>good</a:t>
            </a:r>
            <a:r>
              <a:rPr lang="en" sz="2300" dirty="0">
                <a:latin typeface="Helvetica Neue Light"/>
                <a:ea typeface="Helvetica Neue Light"/>
                <a:cs typeface="Helvetica Neue Light"/>
                <a:sym typeface="Helvetica Neue Light"/>
              </a:rPr>
              <a:t> for</a:t>
            </a:r>
            <a:endParaRPr sz="900" dirty="0"/>
          </a:p>
          <a:p>
            <a:pPr marL="0" lvl="2" indent="292093">
              <a:buClr>
                <a:srgbClr val="FFFB00"/>
              </a:buClr>
            </a:pPr>
            <a:r>
              <a:rPr lang="en" i="1" dirty="0">
                <a:latin typeface="Helvetica Neue"/>
                <a:ea typeface="Helvetica Neue"/>
                <a:cs typeface="Helvetica Neue"/>
                <a:sym typeface="Helvetica Neue"/>
              </a:rPr>
              <a:t>short-running</a:t>
            </a:r>
            <a:endParaRPr sz="900" dirty="0"/>
          </a:p>
          <a:p>
            <a:pPr marL="0" lvl="2" indent="292093">
              <a:buClr>
                <a:srgbClr val="FFFB00"/>
              </a:buClr>
            </a:pPr>
            <a:r>
              <a:rPr lang="en" i="1" dirty="0">
                <a:latin typeface="Helvetica Neue"/>
                <a:ea typeface="Helvetica Neue"/>
                <a:cs typeface="Helvetica Neue"/>
                <a:sym typeface="Helvetica Neue"/>
              </a:rPr>
              <a:t>stateless</a:t>
            </a:r>
            <a:endParaRPr sz="900" dirty="0"/>
          </a:p>
          <a:p>
            <a:pPr marL="0" lvl="2" indent="292093">
              <a:buClr>
                <a:srgbClr val="FFFB00"/>
              </a:buClr>
            </a:pPr>
            <a:r>
              <a:rPr lang="en" i="1" dirty="0">
                <a:latin typeface="Helvetica Neue"/>
                <a:ea typeface="Helvetica Neue"/>
                <a:cs typeface="Helvetica Neue"/>
                <a:sym typeface="Helvetica Neue"/>
              </a:rPr>
              <a:t>event-driven</a:t>
            </a:r>
            <a:endParaRPr sz="900" dirty="0"/>
          </a:p>
        </p:txBody>
      </p:sp>
      <p:sp>
        <p:nvSpPr>
          <p:cNvPr id="17" name="Shape 475">
            <a:extLst>
              <a:ext uri="{FF2B5EF4-FFF2-40B4-BE49-F238E27FC236}">
                <a16:creationId xmlns:a16="http://schemas.microsoft.com/office/drawing/2014/main" id="{6A7F6DB6-515B-3442-B126-7A68871D8876}"/>
              </a:ext>
            </a:extLst>
          </p:cNvPr>
          <p:cNvSpPr/>
          <p:nvPr/>
        </p:nvSpPr>
        <p:spPr>
          <a:xfrm>
            <a:off x="4739639" y="844413"/>
            <a:ext cx="3831900" cy="9846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a:latin typeface="Helvetica Neue Light"/>
                <a:ea typeface="Helvetica Neue Light"/>
                <a:cs typeface="Helvetica Neue Light"/>
                <a:sym typeface="Helvetica Neue Light"/>
              </a:rPr>
              <a:t>Serverless is </a:t>
            </a:r>
            <a:r>
              <a:rPr lang="en" sz="2300" b="1">
                <a:solidFill>
                  <a:srgbClr val="FF0000"/>
                </a:solidFill>
                <a:latin typeface="Helvetica Neue"/>
                <a:ea typeface="Helvetica Neue"/>
                <a:cs typeface="Helvetica Neue"/>
                <a:sym typeface="Helvetica Neue"/>
              </a:rPr>
              <a:t>not good</a:t>
            </a:r>
            <a:r>
              <a:rPr lang="en" sz="2300">
                <a:solidFill>
                  <a:srgbClr val="FF0000"/>
                </a:solidFill>
                <a:latin typeface="Helvetica Neue Light"/>
                <a:ea typeface="Helvetica Neue Light"/>
                <a:cs typeface="Helvetica Neue Light"/>
                <a:sym typeface="Helvetica Neue Light"/>
              </a:rPr>
              <a:t> </a:t>
            </a:r>
            <a:r>
              <a:rPr lang="en" sz="2300">
                <a:latin typeface="Helvetica Neue Light"/>
                <a:ea typeface="Helvetica Neue Light"/>
                <a:cs typeface="Helvetica Neue Light"/>
                <a:sym typeface="Helvetica Neue Light"/>
              </a:rPr>
              <a:t>for</a:t>
            </a:r>
            <a:endParaRPr sz="900"/>
          </a:p>
          <a:p>
            <a:pPr marL="0" lvl="5" indent="736582">
              <a:buClr>
                <a:srgbClr val="FFFB00"/>
              </a:buClr>
            </a:pPr>
            <a:r>
              <a:rPr lang="en" sz="1700" i="1">
                <a:latin typeface="Helvetica Neue"/>
                <a:ea typeface="Helvetica Neue"/>
                <a:cs typeface="Helvetica Neue"/>
                <a:sym typeface="Helvetica Neue"/>
              </a:rPr>
              <a:t>long-running</a:t>
            </a:r>
            <a:endParaRPr sz="900"/>
          </a:p>
          <a:p>
            <a:pPr marL="0" lvl="5" indent="736582">
              <a:buClr>
                <a:srgbClr val="FFFB00"/>
              </a:buClr>
            </a:pPr>
            <a:r>
              <a:rPr lang="en" sz="1700" i="1">
                <a:latin typeface="Helvetica Neue"/>
                <a:ea typeface="Helvetica Neue"/>
                <a:cs typeface="Helvetica Neue"/>
                <a:sym typeface="Helvetica Neue"/>
              </a:rPr>
              <a:t>stateful</a:t>
            </a:r>
            <a:endParaRPr sz="900"/>
          </a:p>
          <a:p>
            <a:pPr marL="0" lvl="5" indent="736582">
              <a:buClr>
                <a:srgbClr val="FFFB00"/>
              </a:buClr>
            </a:pPr>
            <a:r>
              <a:rPr lang="en" sz="1700" i="1">
                <a:latin typeface="Helvetica Neue"/>
                <a:ea typeface="Helvetica Neue"/>
                <a:cs typeface="Helvetica Neue"/>
                <a:sym typeface="Helvetica Neue"/>
              </a:rPr>
              <a:t>number crunching</a:t>
            </a:r>
            <a:endParaRPr sz="900"/>
          </a:p>
        </p:txBody>
      </p:sp>
      <p:sp>
        <p:nvSpPr>
          <p:cNvPr id="18" name="Shape 476">
            <a:extLst>
              <a:ext uri="{FF2B5EF4-FFF2-40B4-BE49-F238E27FC236}">
                <a16:creationId xmlns:a16="http://schemas.microsoft.com/office/drawing/2014/main" id="{438C7131-57F7-234C-B037-E8AC8329FD00}"/>
              </a:ext>
            </a:extLst>
          </p:cNvPr>
          <p:cNvSpPr/>
          <p:nvPr/>
        </p:nvSpPr>
        <p:spPr>
          <a:xfrm>
            <a:off x="5524499" y="2204516"/>
            <a:ext cx="12030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Databases</a:t>
            </a:r>
            <a:endParaRPr sz="900"/>
          </a:p>
        </p:txBody>
      </p:sp>
      <p:sp>
        <p:nvSpPr>
          <p:cNvPr id="19" name="Shape 477">
            <a:extLst>
              <a:ext uri="{FF2B5EF4-FFF2-40B4-BE49-F238E27FC236}">
                <a16:creationId xmlns:a16="http://schemas.microsoft.com/office/drawing/2014/main" id="{43899EF3-0937-9B4F-80DF-B683412F23C9}"/>
              </a:ext>
            </a:extLst>
          </p:cNvPr>
          <p:cNvSpPr/>
          <p:nvPr/>
        </p:nvSpPr>
        <p:spPr>
          <a:xfrm>
            <a:off x="5509307" y="2587377"/>
            <a:ext cx="25146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Deep Learning Training</a:t>
            </a:r>
            <a:endParaRPr sz="900"/>
          </a:p>
        </p:txBody>
      </p:sp>
      <p:sp>
        <p:nvSpPr>
          <p:cNvPr id="20" name="Shape 478">
            <a:extLst>
              <a:ext uri="{FF2B5EF4-FFF2-40B4-BE49-F238E27FC236}">
                <a16:creationId xmlns:a16="http://schemas.microsoft.com/office/drawing/2014/main" id="{5044841E-8A7C-D640-A16F-BB17195CB57D}"/>
              </a:ext>
            </a:extLst>
          </p:cNvPr>
          <p:cNvSpPr/>
          <p:nvPr/>
        </p:nvSpPr>
        <p:spPr>
          <a:xfrm>
            <a:off x="5503917" y="2993957"/>
            <a:ext cx="30951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Heavy-Duty Stream Analytics</a:t>
            </a:r>
            <a:endParaRPr sz="900"/>
          </a:p>
        </p:txBody>
      </p:sp>
      <p:sp>
        <p:nvSpPr>
          <p:cNvPr id="21" name="Shape 479">
            <a:extLst>
              <a:ext uri="{FF2B5EF4-FFF2-40B4-BE49-F238E27FC236}">
                <a16:creationId xmlns:a16="http://schemas.microsoft.com/office/drawing/2014/main" id="{31892A11-E439-F741-86F6-4E64CEC84C0E}"/>
              </a:ext>
            </a:extLst>
          </p:cNvPr>
          <p:cNvSpPr/>
          <p:nvPr/>
        </p:nvSpPr>
        <p:spPr>
          <a:xfrm>
            <a:off x="5510562" y="3363975"/>
            <a:ext cx="22734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Numerical Simulation</a:t>
            </a:r>
            <a:endParaRPr sz="900"/>
          </a:p>
        </p:txBody>
      </p:sp>
      <p:sp>
        <p:nvSpPr>
          <p:cNvPr id="22" name="Shape 480">
            <a:extLst>
              <a:ext uri="{FF2B5EF4-FFF2-40B4-BE49-F238E27FC236}">
                <a16:creationId xmlns:a16="http://schemas.microsoft.com/office/drawing/2014/main" id="{75DE259A-ACE8-284E-AFD3-AACCDD584314}"/>
              </a:ext>
            </a:extLst>
          </p:cNvPr>
          <p:cNvSpPr/>
          <p:nvPr/>
        </p:nvSpPr>
        <p:spPr>
          <a:xfrm>
            <a:off x="4874125" y="3346952"/>
            <a:ext cx="403200" cy="281400"/>
          </a:xfrm>
          <a:prstGeom prst="ellipse">
            <a:avLst/>
          </a:prstGeom>
          <a:blipFill rotWithShape="1">
            <a:blip r:embed="rId7">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algn="ctr">
              <a:buClr>
                <a:srgbClr val="FFFFFF"/>
              </a:buClr>
            </a:pPr>
            <a:r>
              <a:rPr lang="en" sz="1000" i="1">
                <a:solidFill>
                  <a:srgbClr val="FFFFFF"/>
                </a:solidFill>
                <a:latin typeface="Helvetica Neue"/>
                <a:ea typeface="Helvetica Neue"/>
                <a:cs typeface="Helvetica Neue"/>
                <a:sym typeface="Helvetica Neue"/>
              </a:rPr>
              <a:t>f(x)</a:t>
            </a:r>
            <a:endParaRPr sz="900"/>
          </a:p>
        </p:txBody>
      </p:sp>
      <p:pic>
        <p:nvPicPr>
          <p:cNvPr id="23" name="Shape 481" descr="pasted-image.pdf">
            <a:extLst>
              <a:ext uri="{FF2B5EF4-FFF2-40B4-BE49-F238E27FC236}">
                <a16:creationId xmlns:a16="http://schemas.microsoft.com/office/drawing/2014/main" id="{FAC9609B-ED1B-B443-AF94-5C167FC50A9B}"/>
              </a:ext>
            </a:extLst>
          </p:cNvPr>
          <p:cNvPicPr preferRelativeResize="0"/>
          <p:nvPr/>
        </p:nvPicPr>
        <p:blipFill rotWithShape="1">
          <a:blip r:embed="rId2">
            <a:alphaModFix/>
          </a:blip>
          <a:srcRect/>
          <a:stretch/>
        </p:blipFill>
        <p:spPr>
          <a:xfrm>
            <a:off x="4874121" y="2198629"/>
            <a:ext cx="288000" cy="288000"/>
          </a:xfrm>
          <a:prstGeom prst="rect">
            <a:avLst/>
          </a:prstGeom>
          <a:noFill/>
          <a:ln>
            <a:noFill/>
          </a:ln>
        </p:spPr>
      </p:pic>
      <p:pic>
        <p:nvPicPr>
          <p:cNvPr id="24" name="Shape 482" descr="pasted-image.pdf">
            <a:extLst>
              <a:ext uri="{FF2B5EF4-FFF2-40B4-BE49-F238E27FC236}">
                <a16:creationId xmlns:a16="http://schemas.microsoft.com/office/drawing/2014/main" id="{C0AB40B1-A920-AD4D-B604-2BC0B93804BD}"/>
              </a:ext>
            </a:extLst>
          </p:cNvPr>
          <p:cNvPicPr preferRelativeResize="0"/>
          <p:nvPr/>
        </p:nvPicPr>
        <p:blipFill rotWithShape="1">
          <a:blip r:embed="rId4">
            <a:alphaModFix/>
          </a:blip>
          <a:srcRect/>
          <a:stretch/>
        </p:blipFill>
        <p:spPr>
          <a:xfrm>
            <a:off x="4874121" y="2600771"/>
            <a:ext cx="288000" cy="288000"/>
          </a:xfrm>
          <a:prstGeom prst="rect">
            <a:avLst/>
          </a:prstGeom>
          <a:noFill/>
          <a:ln>
            <a:noFill/>
          </a:ln>
        </p:spPr>
      </p:pic>
      <p:cxnSp>
        <p:nvCxnSpPr>
          <p:cNvPr id="25" name="Shape 483">
            <a:extLst>
              <a:ext uri="{FF2B5EF4-FFF2-40B4-BE49-F238E27FC236}">
                <a16:creationId xmlns:a16="http://schemas.microsoft.com/office/drawing/2014/main" id="{668D4D79-C66E-DC49-B51C-A4FD067A31CD}"/>
              </a:ext>
            </a:extLst>
          </p:cNvPr>
          <p:cNvCxnSpPr/>
          <p:nvPr/>
        </p:nvCxnSpPr>
        <p:spPr>
          <a:xfrm rot="10800000">
            <a:off x="4572000" y="496335"/>
            <a:ext cx="0" cy="4150800"/>
          </a:xfrm>
          <a:prstGeom prst="straightConnector1">
            <a:avLst/>
          </a:prstGeom>
          <a:noFill/>
          <a:ln w="25400" cap="flat" cmpd="sng">
            <a:solidFill>
              <a:srgbClr val="000000"/>
            </a:solidFill>
            <a:prstDash val="solid"/>
            <a:miter lim="8000"/>
            <a:headEnd type="none" w="sm" len="sm"/>
            <a:tailEnd type="none" w="sm" len="sm"/>
          </a:ln>
        </p:spPr>
      </p:cxnSp>
      <p:sp>
        <p:nvSpPr>
          <p:cNvPr id="26" name="Shape 484">
            <a:extLst>
              <a:ext uri="{FF2B5EF4-FFF2-40B4-BE49-F238E27FC236}">
                <a16:creationId xmlns:a16="http://schemas.microsoft.com/office/drawing/2014/main" id="{73625AEE-9181-454D-80C2-BED78983BE2E}"/>
              </a:ext>
            </a:extLst>
          </p:cNvPr>
          <p:cNvSpPr/>
          <p:nvPr/>
        </p:nvSpPr>
        <p:spPr>
          <a:xfrm>
            <a:off x="738105" y="809043"/>
            <a:ext cx="169800" cy="341700"/>
          </a:xfrm>
          <a:prstGeom prst="rect">
            <a:avLst/>
          </a:prstGeom>
          <a:noFill/>
          <a:ln>
            <a:noFill/>
          </a:ln>
        </p:spPr>
        <p:txBody>
          <a:bodyPr spcFirstLastPara="1" wrap="square" lIns="32750" tIns="32750" rIns="32750" bIns="32750" anchor="ctr" anchorCtr="0">
            <a:noAutofit/>
          </a:bodyPr>
          <a:lstStyle/>
          <a:p>
            <a:pPr algn="ctr">
              <a:buClr>
                <a:schemeClr val="accent1"/>
              </a:buClr>
            </a:pPr>
            <a:r>
              <a:rPr lang="en" sz="2300">
                <a:solidFill>
                  <a:schemeClr val="accent1"/>
                </a:solidFill>
                <a:latin typeface="Helvetica Neue Light"/>
                <a:ea typeface="Helvetica Neue Light"/>
                <a:cs typeface="Helvetica Neue Light"/>
                <a:sym typeface="Helvetica Neue Light"/>
              </a:rPr>
              <a:t> </a:t>
            </a:r>
            <a:endParaRPr sz="900"/>
          </a:p>
        </p:txBody>
      </p:sp>
      <p:sp>
        <p:nvSpPr>
          <p:cNvPr id="27" name="Shape 486">
            <a:extLst>
              <a:ext uri="{FF2B5EF4-FFF2-40B4-BE49-F238E27FC236}">
                <a16:creationId xmlns:a16="http://schemas.microsoft.com/office/drawing/2014/main" id="{DA4E46AD-AC81-4943-9672-EA56B37F50AD}"/>
              </a:ext>
            </a:extLst>
          </p:cNvPr>
          <p:cNvSpPr/>
          <p:nvPr/>
        </p:nvSpPr>
        <p:spPr>
          <a:xfrm>
            <a:off x="1117860" y="4092308"/>
            <a:ext cx="2888100" cy="3816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Service integration</a:t>
            </a:r>
            <a:endParaRPr sz="900"/>
          </a:p>
        </p:txBody>
      </p:sp>
      <p:pic>
        <p:nvPicPr>
          <p:cNvPr id="28" name="Shape 487" descr="pasted-image.pdf">
            <a:extLst>
              <a:ext uri="{FF2B5EF4-FFF2-40B4-BE49-F238E27FC236}">
                <a16:creationId xmlns:a16="http://schemas.microsoft.com/office/drawing/2014/main" id="{F787461C-14BC-F547-ADE2-08979381F5AE}"/>
              </a:ext>
            </a:extLst>
          </p:cNvPr>
          <p:cNvPicPr preferRelativeResize="0"/>
          <p:nvPr/>
        </p:nvPicPr>
        <p:blipFill rotWithShape="1">
          <a:blip r:embed="rId2">
            <a:alphaModFix/>
          </a:blip>
          <a:srcRect/>
          <a:stretch/>
        </p:blipFill>
        <p:spPr>
          <a:xfrm>
            <a:off x="453926" y="4092308"/>
            <a:ext cx="288000" cy="288000"/>
          </a:xfrm>
          <a:prstGeom prst="rect">
            <a:avLst/>
          </a:prstGeom>
          <a:noFill/>
          <a:ln>
            <a:noFill/>
          </a:ln>
        </p:spPr>
      </p:pic>
      <p:sp>
        <p:nvSpPr>
          <p:cNvPr id="29" name="Shape 488">
            <a:extLst>
              <a:ext uri="{FF2B5EF4-FFF2-40B4-BE49-F238E27FC236}">
                <a16:creationId xmlns:a16="http://schemas.microsoft.com/office/drawing/2014/main" id="{C578180B-96C4-0E4D-817C-FC467FF63E7D}"/>
              </a:ext>
            </a:extLst>
          </p:cNvPr>
          <p:cNvSpPr/>
          <p:nvPr/>
        </p:nvSpPr>
        <p:spPr>
          <a:xfrm>
            <a:off x="5501007" y="3723673"/>
            <a:ext cx="1787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Video Streaming</a:t>
            </a:r>
            <a:endParaRPr sz="900"/>
          </a:p>
        </p:txBody>
      </p:sp>
      <p:pic>
        <p:nvPicPr>
          <p:cNvPr id="30" name="Shape 489" descr="pasted-image.png">
            <a:extLst>
              <a:ext uri="{FF2B5EF4-FFF2-40B4-BE49-F238E27FC236}">
                <a16:creationId xmlns:a16="http://schemas.microsoft.com/office/drawing/2014/main" id="{C4337A51-5253-9F4C-88BD-06B945E68D64}"/>
              </a:ext>
            </a:extLst>
          </p:cNvPr>
          <p:cNvPicPr preferRelativeResize="0"/>
          <p:nvPr/>
        </p:nvPicPr>
        <p:blipFill rotWithShape="1">
          <a:blip r:embed="rId8">
            <a:alphaModFix/>
          </a:blip>
          <a:srcRect/>
          <a:stretch/>
        </p:blipFill>
        <p:spPr>
          <a:xfrm>
            <a:off x="4883680" y="3710279"/>
            <a:ext cx="288000" cy="288000"/>
          </a:xfrm>
          <a:prstGeom prst="rect">
            <a:avLst/>
          </a:prstGeom>
          <a:noFill/>
          <a:ln>
            <a:noFill/>
          </a:ln>
        </p:spPr>
      </p:pic>
      <p:pic>
        <p:nvPicPr>
          <p:cNvPr id="31" name="Shape 490" descr="pasted-image.pdf">
            <a:extLst>
              <a:ext uri="{FF2B5EF4-FFF2-40B4-BE49-F238E27FC236}">
                <a16:creationId xmlns:a16="http://schemas.microsoft.com/office/drawing/2014/main" id="{2FBDAD1C-05CB-674D-8320-C8F0E5370B75}"/>
              </a:ext>
            </a:extLst>
          </p:cNvPr>
          <p:cNvPicPr preferRelativeResize="0"/>
          <p:nvPr/>
        </p:nvPicPr>
        <p:blipFill rotWithShape="1">
          <a:blip r:embed="rId4">
            <a:alphaModFix/>
          </a:blip>
          <a:srcRect/>
          <a:stretch/>
        </p:blipFill>
        <p:spPr>
          <a:xfrm>
            <a:off x="4891980" y="2997026"/>
            <a:ext cx="288000" cy="288000"/>
          </a:xfrm>
          <a:prstGeom prst="rect">
            <a:avLst/>
          </a:prstGeom>
          <a:noFill/>
          <a:ln>
            <a:noFill/>
          </a:ln>
        </p:spPr>
      </p:pic>
      <p:pic>
        <p:nvPicPr>
          <p:cNvPr id="32" name="Shape 491" descr="pasted-image.png">
            <a:extLst>
              <a:ext uri="{FF2B5EF4-FFF2-40B4-BE49-F238E27FC236}">
                <a16:creationId xmlns:a16="http://schemas.microsoft.com/office/drawing/2014/main" id="{6B9A1EBB-9122-B348-8E49-D9801FC9D666}"/>
              </a:ext>
            </a:extLst>
          </p:cNvPr>
          <p:cNvPicPr preferRelativeResize="0"/>
          <p:nvPr/>
        </p:nvPicPr>
        <p:blipFill rotWithShape="1">
          <a:blip r:embed="rId9">
            <a:alphaModFix/>
          </a:blip>
          <a:srcRect/>
          <a:stretch/>
        </p:blipFill>
        <p:spPr>
          <a:xfrm>
            <a:off x="3171871" y="1262131"/>
            <a:ext cx="636000" cy="562200"/>
          </a:xfrm>
          <a:prstGeom prst="rect">
            <a:avLst/>
          </a:prstGeom>
          <a:noFill/>
          <a:ln>
            <a:noFill/>
          </a:ln>
        </p:spPr>
      </p:pic>
      <p:pic>
        <p:nvPicPr>
          <p:cNvPr id="33" name="Shape 492" descr="pasted-image.png">
            <a:extLst>
              <a:ext uri="{FF2B5EF4-FFF2-40B4-BE49-F238E27FC236}">
                <a16:creationId xmlns:a16="http://schemas.microsoft.com/office/drawing/2014/main" id="{81F05A88-B588-E043-9EC3-447EA9C7E6C0}"/>
              </a:ext>
            </a:extLst>
          </p:cNvPr>
          <p:cNvPicPr preferRelativeResize="0"/>
          <p:nvPr/>
        </p:nvPicPr>
        <p:blipFill rotWithShape="1">
          <a:blip r:embed="rId10">
            <a:alphaModFix/>
          </a:blip>
          <a:srcRect/>
          <a:stretch/>
        </p:blipFill>
        <p:spPr>
          <a:xfrm>
            <a:off x="7866488" y="1262131"/>
            <a:ext cx="636000" cy="562200"/>
          </a:xfrm>
          <a:prstGeom prst="rect">
            <a:avLst/>
          </a:prstGeom>
          <a:noFill/>
          <a:ln>
            <a:noFill/>
          </a:ln>
        </p:spPr>
      </p:pic>
    </p:spTree>
    <p:extLst>
      <p:ext uri="{BB962C8B-B14F-4D97-AF65-F5344CB8AC3E}">
        <p14:creationId xmlns:p14="http://schemas.microsoft.com/office/powerpoint/2010/main" val="1226964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376756" y="1267377"/>
            <a:ext cx="3873900" cy="361500"/>
          </a:xfrm>
          <a:prstGeom prst="rect">
            <a:avLst/>
          </a:prstGeom>
          <a:noFill/>
          <a:ln>
            <a:noFill/>
          </a:ln>
        </p:spPr>
        <p:txBody>
          <a:bodyPr spcFirstLastPara="1" wrap="square" lIns="19050" tIns="19050" rIns="19050" bIns="19050" anchor="ctr" anchorCtr="0">
            <a:noAutofit/>
          </a:bodyPr>
          <a:lstStyle/>
          <a:p>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1100"/>
          </a:p>
        </p:txBody>
      </p:sp>
      <p:sp>
        <p:nvSpPr>
          <p:cNvPr id="418" name="Shape 418"/>
          <p:cNvSpPr/>
          <p:nvPr/>
        </p:nvSpPr>
        <p:spPr>
          <a:xfrm>
            <a:off x="376756" y="2364221"/>
            <a:ext cx="3873900" cy="1158000"/>
          </a:xfrm>
          <a:prstGeom prst="rect">
            <a:avLst/>
          </a:prstGeom>
          <a:noFill/>
          <a:ln>
            <a:noFill/>
          </a:ln>
        </p:spPr>
        <p:txBody>
          <a:bodyPr spcFirstLastPara="1" wrap="square" lIns="19050" tIns="19050" rIns="19050" bIns="19050" anchor="ctr" anchorCtr="0">
            <a:noAutofit/>
          </a:bodyPr>
          <a:lstStyle/>
          <a:p>
            <a:r>
              <a:rPr lang="en" sz="3600">
                <a:solidFill>
                  <a:srgbClr val="142936"/>
                </a:solidFill>
                <a:latin typeface="Calibri"/>
                <a:ea typeface="Calibri"/>
                <a:cs typeface="Calibri"/>
                <a:sym typeface="Calibri"/>
              </a:rPr>
              <a:t>Event-programming model</a:t>
            </a:r>
            <a:endParaRPr sz="1100"/>
          </a:p>
        </p:txBody>
      </p:sp>
      <p:cxnSp>
        <p:nvCxnSpPr>
          <p:cNvPr id="419" name="Shape 419"/>
          <p:cNvCxnSpPr/>
          <p:nvPr/>
        </p:nvCxnSpPr>
        <p:spPr>
          <a:xfrm>
            <a:off x="416083" y="1935230"/>
            <a:ext cx="9486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3891386" y="1140445"/>
            <a:ext cx="4945800" cy="3192000"/>
          </a:xfrm>
          <a:prstGeom prst="rect">
            <a:avLst/>
          </a:prstGeom>
          <a:noFill/>
          <a:ln>
            <a:noFill/>
          </a:ln>
        </p:spPr>
      </p:pic>
      <p:sp>
        <p:nvSpPr>
          <p:cNvPr id="421" name="Shape 421"/>
          <p:cNvSpPr txBox="1">
            <a:spLocks noGrp="1"/>
          </p:cNvSpPr>
          <p:nvPr>
            <p:ph type="title"/>
          </p:nvPr>
        </p:nvSpPr>
        <p:spPr>
          <a:prstGeom prst="rect">
            <a:avLst/>
          </a:prstGeom>
          <a:noFill/>
          <a:ln>
            <a:noFill/>
          </a:ln>
        </p:spPr>
        <p:txBody>
          <a:bodyPr spcFirstLastPara="1" vert="horz" wrap="square" lIns="68575" tIns="34275" rIns="68575" bIns="34275"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381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prstGeom prst="rect">
            <a:avLst/>
          </a:prstGeom>
        </p:spPr>
        <p:txBody>
          <a:bodyPr spcFirstLastPara="1" vert="horz" wrap="square" lIns="68575" tIns="68575" rIns="68575" bIns="68575" rtlCol="0" anchor="ctr" anchorCtr="0">
            <a:noAutofit/>
          </a:bodyPr>
          <a:lstStyle/>
          <a:p>
            <a:pPr>
              <a:spcBef>
                <a:spcPts val="0"/>
              </a:spcBef>
            </a:pPr>
            <a:r>
              <a:rPr lang="en" dirty="0"/>
              <a:t>(Some) Current Platforms for Serverless</a:t>
            </a:r>
            <a:endParaRPr dirty="0"/>
          </a:p>
        </p:txBody>
      </p:sp>
      <p:pic>
        <p:nvPicPr>
          <p:cNvPr id="498" name="Shape 498"/>
          <p:cNvPicPr preferRelativeResize="0"/>
          <p:nvPr/>
        </p:nvPicPr>
        <p:blipFill>
          <a:blip r:embed="rId3">
            <a:alphaModFix/>
          </a:blip>
          <a:stretch>
            <a:fillRect/>
          </a:stretch>
        </p:blipFill>
        <p:spPr>
          <a:xfrm>
            <a:off x="6507572" y="1117326"/>
            <a:ext cx="1586900" cy="360875"/>
          </a:xfrm>
          <a:prstGeom prst="rect">
            <a:avLst/>
          </a:prstGeom>
          <a:noFill/>
          <a:ln>
            <a:noFill/>
          </a:ln>
        </p:spPr>
      </p:pic>
      <p:grpSp>
        <p:nvGrpSpPr>
          <p:cNvPr id="499" name="Shape 499"/>
          <p:cNvGrpSpPr/>
          <p:nvPr/>
        </p:nvGrpSpPr>
        <p:grpSpPr>
          <a:xfrm>
            <a:off x="2464747" y="1766726"/>
            <a:ext cx="1471200" cy="1063875"/>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91425" tIns="91425" rIns="91425" bIns="91425" anchor="t" anchorCtr="0">
              <a:noAutofit/>
            </a:bodyPr>
            <a:lstStyle/>
            <a:p>
              <a:r>
                <a:rPr lang="en"/>
                <a:t>Azure Functions</a:t>
              </a:r>
              <a:endParaRPr/>
            </a:p>
          </p:txBody>
        </p:sp>
      </p:grpSp>
      <p:grpSp>
        <p:nvGrpSpPr>
          <p:cNvPr id="502" name="Shape 502"/>
          <p:cNvGrpSpPr/>
          <p:nvPr/>
        </p:nvGrpSpPr>
        <p:grpSpPr>
          <a:xfrm>
            <a:off x="4419600" y="742950"/>
            <a:ext cx="1164251" cy="1631308"/>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91425" tIns="91425" rIns="91425" bIns="91425" anchor="ctr" anchorCtr="0">
              <a:noAutofit/>
            </a:bodyPr>
            <a:lstStyle/>
            <a:p>
              <a:r>
                <a:rPr lang="en">
                  <a:solidFill>
                    <a:schemeClr val="dk1"/>
                  </a:solidFill>
                </a:rPr>
                <a:t>AWS Lambda</a:t>
              </a:r>
              <a:endParaRPr>
                <a:solidFill>
                  <a:schemeClr val="dk1"/>
                </a:solidFill>
              </a:endParaRPr>
            </a:p>
          </p:txBody>
        </p:sp>
      </p:grpSp>
      <p:pic>
        <p:nvPicPr>
          <p:cNvPr id="505" name="Shape 505"/>
          <p:cNvPicPr preferRelativeResize="0"/>
          <p:nvPr/>
        </p:nvPicPr>
        <p:blipFill>
          <a:blip r:embed="rId6">
            <a:alphaModFix/>
          </a:blip>
          <a:stretch>
            <a:fillRect/>
          </a:stretch>
        </p:blipFill>
        <p:spPr>
          <a:xfrm>
            <a:off x="327098" y="906813"/>
            <a:ext cx="2613476" cy="571375"/>
          </a:xfrm>
          <a:prstGeom prst="rect">
            <a:avLst/>
          </a:prstGeom>
          <a:noFill/>
          <a:ln>
            <a:noFill/>
          </a:ln>
        </p:spPr>
      </p:pic>
      <p:grpSp>
        <p:nvGrpSpPr>
          <p:cNvPr id="506" name="Shape 506"/>
          <p:cNvGrpSpPr/>
          <p:nvPr/>
        </p:nvGrpSpPr>
        <p:grpSpPr>
          <a:xfrm>
            <a:off x="6782547" y="2101476"/>
            <a:ext cx="1552800" cy="1195474"/>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91425" tIns="91425" rIns="91425" bIns="91425" anchor="t" anchorCtr="0">
              <a:noAutofit/>
            </a:bodyPr>
            <a:lstStyle/>
            <a:p>
              <a:r>
                <a:rPr lang="en"/>
                <a:t>Kubernetes</a:t>
              </a:r>
              <a:endParaRPr/>
            </a:p>
          </p:txBody>
        </p:sp>
      </p:grpSp>
      <p:grpSp>
        <p:nvGrpSpPr>
          <p:cNvPr id="509" name="Shape 509"/>
          <p:cNvGrpSpPr/>
          <p:nvPr/>
        </p:nvGrpSpPr>
        <p:grpSpPr>
          <a:xfrm>
            <a:off x="4453823" y="2641276"/>
            <a:ext cx="2086925" cy="1775750"/>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91425" tIns="91425" rIns="91425" bIns="91425" anchor="t" anchorCtr="0">
              <a:noAutofit/>
            </a:bodyPr>
            <a:lstStyle/>
            <a:p>
              <a:r>
                <a:rPr lang="en" dirty="0"/>
                <a:t>Google Functions</a:t>
              </a:r>
              <a:endParaRPr dirty="0"/>
            </a:p>
          </p:txBody>
        </p:sp>
      </p:grpSp>
      <p:pic>
        <p:nvPicPr>
          <p:cNvPr id="512" name="Shape 512"/>
          <p:cNvPicPr preferRelativeResize="0"/>
          <p:nvPr/>
        </p:nvPicPr>
        <p:blipFill>
          <a:blip r:embed="rId9">
            <a:alphaModFix/>
          </a:blip>
          <a:stretch>
            <a:fillRect/>
          </a:stretch>
        </p:blipFill>
        <p:spPr>
          <a:xfrm>
            <a:off x="266397" y="1682489"/>
            <a:ext cx="828675" cy="828675"/>
          </a:xfrm>
          <a:prstGeom prst="rect">
            <a:avLst/>
          </a:prstGeom>
          <a:noFill/>
          <a:ln>
            <a:noFill/>
          </a:ln>
        </p:spPr>
      </p:pic>
      <p:grpSp>
        <p:nvGrpSpPr>
          <p:cNvPr id="513" name="Shape 513"/>
          <p:cNvGrpSpPr/>
          <p:nvPr/>
        </p:nvGrpSpPr>
        <p:grpSpPr>
          <a:xfrm>
            <a:off x="2745026" y="3095912"/>
            <a:ext cx="1089777" cy="1195491"/>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91425" tIns="91425" rIns="91425" bIns="91425" anchor="ctr" anchorCtr="0">
              <a:noAutofit/>
            </a:bodyPr>
            <a:lstStyle/>
            <a:p>
              <a:r>
                <a:rPr lang="en">
                  <a:solidFill>
                    <a:schemeClr val="dk1"/>
                  </a:solidFill>
                </a:rPr>
                <a:t>Red-Hat</a:t>
              </a:r>
              <a:endParaRPr>
                <a:solidFill>
                  <a:schemeClr val="dk1"/>
                </a:solidFill>
              </a:endParaRPr>
            </a:p>
          </p:txBody>
        </p:sp>
      </p:grpSp>
      <p:pic>
        <p:nvPicPr>
          <p:cNvPr id="516" name="Shape 516"/>
          <p:cNvPicPr preferRelativeResize="0"/>
          <p:nvPr/>
        </p:nvPicPr>
        <p:blipFill>
          <a:blip r:embed="rId11">
            <a:alphaModFix/>
          </a:blip>
          <a:stretch>
            <a:fillRect/>
          </a:stretch>
        </p:blipFill>
        <p:spPr>
          <a:xfrm>
            <a:off x="6879473" y="534501"/>
            <a:ext cx="636625" cy="636625"/>
          </a:xfrm>
          <a:prstGeom prst="rect">
            <a:avLst/>
          </a:prstGeom>
          <a:noFill/>
          <a:ln>
            <a:noFill/>
          </a:ln>
        </p:spPr>
      </p:pic>
      <p:grpSp>
        <p:nvGrpSpPr>
          <p:cNvPr id="517" name="Shape 517"/>
          <p:cNvGrpSpPr/>
          <p:nvPr/>
        </p:nvGrpSpPr>
        <p:grpSpPr>
          <a:xfrm>
            <a:off x="363204" y="2859500"/>
            <a:ext cx="1856100" cy="1256331"/>
            <a:chOff x="419007" y="3869800"/>
            <a:chExt cx="1856100" cy="1256331"/>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19007" y="4761331"/>
              <a:ext cx="1856100" cy="364800"/>
            </a:xfrm>
            <a:prstGeom prst="rect">
              <a:avLst/>
            </a:prstGeom>
            <a:noFill/>
            <a:ln>
              <a:noFill/>
            </a:ln>
          </p:spPr>
          <p:txBody>
            <a:bodyPr spcFirstLastPara="1" wrap="square" lIns="91425" tIns="91425" rIns="91425" bIns="91425" anchor="ctr" anchorCtr="0">
              <a:noAutofit/>
            </a:bodyPr>
            <a:lstStyle/>
            <a:p>
              <a:r>
                <a:rPr lang="en" dirty="0">
                  <a:solidFill>
                    <a:schemeClr val="dk1"/>
                  </a:solidFill>
                </a:rPr>
                <a:t>IBM Cloud Functions</a:t>
              </a:r>
              <a:endParaRPr dirty="0">
                <a:solidFill>
                  <a:schemeClr val="dk1"/>
                </a:solidFill>
              </a:endParaRPr>
            </a:p>
          </p:txBody>
        </p:sp>
      </p:grpSp>
      <p:pic>
        <p:nvPicPr>
          <p:cNvPr id="520" name="Shape 520"/>
          <p:cNvPicPr preferRelativeResize="0"/>
          <p:nvPr/>
        </p:nvPicPr>
        <p:blipFill>
          <a:blip r:embed="rId13">
            <a:alphaModFix/>
          </a:blip>
          <a:stretch>
            <a:fillRect/>
          </a:stretch>
        </p:blipFill>
        <p:spPr>
          <a:xfrm>
            <a:off x="6879473" y="3512236"/>
            <a:ext cx="1586900" cy="661208"/>
          </a:xfrm>
          <a:prstGeom prst="rect">
            <a:avLst/>
          </a:prstGeom>
          <a:noFill/>
          <a:ln>
            <a:noFill/>
          </a:ln>
        </p:spPr>
      </p:pic>
    </p:spTree>
    <p:extLst>
      <p:ext uri="{BB962C8B-B14F-4D97-AF65-F5344CB8AC3E}">
        <p14:creationId xmlns:p14="http://schemas.microsoft.com/office/powerpoint/2010/main" val="1718364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6793E-331D-7344-8032-D871C66A0201}"/>
              </a:ext>
            </a:extLst>
          </p:cNvPr>
          <p:cNvSpPr>
            <a:spLocks noGrp="1"/>
          </p:cNvSpPr>
          <p:nvPr>
            <p:ph idx="1"/>
          </p:nvPr>
        </p:nvSpPr>
        <p:spPr/>
        <p:txBody>
          <a:bodyPr/>
          <a:lstStyle/>
          <a:p>
            <a:r>
              <a:rPr lang="en-US" dirty="0"/>
              <a:t>We are going to do it manually to understand the process/steps.</a:t>
            </a:r>
          </a:p>
          <a:p>
            <a:endParaRPr lang="en-US" dirty="0"/>
          </a:p>
          <a:p>
            <a:r>
              <a:rPr lang="en-US" dirty="0"/>
              <a:t>There are several more complete approaches:</a:t>
            </a:r>
          </a:p>
          <a:p>
            <a:pPr lvl="1"/>
            <a:r>
              <a:rPr lang="en-US" dirty="0"/>
              <a:t>Pipelines</a:t>
            </a:r>
          </a:p>
          <a:p>
            <a:pPr lvl="1"/>
            <a:r>
              <a:rPr lang="en-US" dirty="0"/>
              <a:t>Serverless Framework</a:t>
            </a:r>
            <a:br>
              <a:rPr lang="en-US" dirty="0"/>
            </a:br>
            <a:r>
              <a:rPr lang="en-US" dirty="0"/>
              <a:t>(</a:t>
            </a:r>
            <a:r>
              <a:rPr lang="en-US" dirty="0">
                <a:hlinkClick r:id="rId2"/>
              </a:rPr>
              <a:t>https://www.serverless.com/framework/docs/providers/aws/guide/intro</a:t>
            </a:r>
            <a:r>
              <a:rPr lang="en-US" dirty="0"/>
              <a:t>)</a:t>
            </a:r>
          </a:p>
          <a:p>
            <a:pPr lvl="1"/>
            <a:r>
              <a:rPr lang="en-US" dirty="0"/>
              <a:t>AWS Toolkit for PyCharm</a:t>
            </a:r>
            <a:br>
              <a:rPr lang="en-US" dirty="0"/>
            </a:br>
            <a:r>
              <a:rPr lang="en-US" dirty="0"/>
              <a:t>(</a:t>
            </a:r>
            <a:r>
              <a:rPr lang="en-US" dirty="0">
                <a:hlinkClick r:id="rId3"/>
              </a:rPr>
              <a:t>https://aws.amazon.com/pycharm/</a:t>
            </a:r>
            <a:r>
              <a:rPr lang="en-US" dirty="0"/>
              <a:t>)</a:t>
            </a:r>
          </a:p>
          <a:p>
            <a:pPr lvl="1"/>
            <a:endParaRPr lang="en-US" dirty="0"/>
          </a:p>
          <a:p>
            <a:r>
              <a:rPr lang="en-US" dirty="0"/>
              <a:t>We will explore some of these ... ...</a:t>
            </a:r>
          </a:p>
        </p:txBody>
      </p:sp>
      <p:sp>
        <p:nvSpPr>
          <p:cNvPr id="3" name="Title 2">
            <a:extLst>
              <a:ext uri="{FF2B5EF4-FFF2-40B4-BE49-F238E27FC236}">
                <a16:creationId xmlns:a16="http://schemas.microsoft.com/office/drawing/2014/main" id="{20809548-7523-EA4D-8C31-D3B9FC79C7C0}"/>
              </a:ext>
            </a:extLst>
          </p:cNvPr>
          <p:cNvSpPr>
            <a:spLocks noGrp="1"/>
          </p:cNvSpPr>
          <p:nvPr>
            <p:ph type="title"/>
          </p:nvPr>
        </p:nvSpPr>
        <p:spPr/>
        <p:txBody>
          <a:bodyPr/>
          <a:lstStyle/>
          <a:p>
            <a:r>
              <a:rPr lang="en-US" dirty="0"/>
              <a:t>Let’s Build a Lambda Function</a:t>
            </a:r>
          </a:p>
        </p:txBody>
      </p:sp>
    </p:spTree>
    <p:extLst>
      <p:ext uri="{BB962C8B-B14F-4D97-AF65-F5344CB8AC3E}">
        <p14:creationId xmlns:p14="http://schemas.microsoft.com/office/powerpoint/2010/main" val="3729227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Putting Some Pieces Together</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7CBE7D5-35A5-7D4D-9E4C-ACF8CE20C722}"/>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6: Middleware, APIGW, Lambda,  SSO, Events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60188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0A0480-6BBA-22F7-1A79-8A6A06CAECA4}"/>
              </a:ext>
            </a:extLst>
          </p:cNvPr>
          <p:cNvSpPr>
            <a:spLocks noGrp="1"/>
          </p:cNvSpPr>
          <p:nvPr>
            <p:ph idx="1"/>
          </p:nvPr>
        </p:nvSpPr>
        <p:spPr/>
        <p:txBody>
          <a:bodyPr/>
          <a:lstStyle/>
          <a:p>
            <a:r>
              <a:rPr lang="en-US" dirty="0"/>
              <a:t>/Users/</a:t>
            </a:r>
            <a:r>
              <a:rPr lang="en-US" dirty="0" err="1"/>
              <a:t>donaldferguson</a:t>
            </a:r>
            <a:r>
              <a:rPr lang="en-US" dirty="0"/>
              <a:t>/Dropbox/00NewProjects/</a:t>
            </a:r>
            <a:r>
              <a:rPr lang="en-US" dirty="0" err="1"/>
              <a:t>SimpleMiddlerware</a:t>
            </a:r>
            <a:endParaRPr lang="en-US" dirty="0"/>
          </a:p>
          <a:p>
            <a:r>
              <a:rPr lang="en-US" dirty="0"/>
              <a:t>/Users/</a:t>
            </a:r>
            <a:r>
              <a:rPr lang="en-US" dirty="0" err="1"/>
              <a:t>donaldferguson</a:t>
            </a:r>
            <a:r>
              <a:rPr lang="en-US" dirty="0"/>
              <a:t>/Dropbox/00NewProjects/slack-lambda/</a:t>
            </a:r>
            <a:r>
              <a:rPr lang="en-US" dirty="0" err="1"/>
              <a:t>hello_world</a:t>
            </a:r>
            <a:r>
              <a:rPr lang="en-US" dirty="0"/>
              <a:t>/</a:t>
            </a:r>
            <a:r>
              <a:rPr lang="en-US" dirty="0" err="1"/>
              <a:t>slack_connector.py</a:t>
            </a:r>
            <a:endParaRPr lang="en-US" dirty="0"/>
          </a:p>
          <a:p>
            <a:r>
              <a:rPr lang="en-US" b="0" i="0" dirty="0">
                <a:solidFill>
                  <a:srgbClr val="16191F"/>
                </a:solidFill>
                <a:effectLst/>
                <a:latin typeface="Amazon Ember"/>
              </a:rPr>
              <a:t>E6156-Student-Event Lambda function via Lambda Console</a:t>
            </a:r>
          </a:p>
          <a:p>
            <a:r>
              <a:rPr lang="en-US" dirty="0"/>
              <a:t>/Users/</a:t>
            </a:r>
            <a:r>
              <a:rPr lang="en-US" dirty="0" err="1"/>
              <a:t>donaldferguson</a:t>
            </a:r>
            <a:r>
              <a:rPr lang="en-US" dirty="0"/>
              <a:t>/Dropbox/00NewProjects/</a:t>
            </a:r>
            <a:r>
              <a:rPr lang="en-US" dirty="0" err="1"/>
              <a:t>google_login</a:t>
            </a:r>
            <a:endParaRPr lang="en-US" dirty="0"/>
          </a:p>
        </p:txBody>
      </p:sp>
      <p:sp>
        <p:nvSpPr>
          <p:cNvPr id="3" name="Title 2">
            <a:extLst>
              <a:ext uri="{FF2B5EF4-FFF2-40B4-BE49-F238E27FC236}">
                <a16:creationId xmlns:a16="http://schemas.microsoft.com/office/drawing/2014/main" id="{BE8424BB-4F28-BD0D-73BA-DDF76306724C}"/>
              </a:ext>
            </a:extLst>
          </p:cNvPr>
          <p:cNvSpPr>
            <a:spLocks noGrp="1"/>
          </p:cNvSpPr>
          <p:nvPr>
            <p:ph type="title"/>
          </p:nvPr>
        </p:nvSpPr>
        <p:spPr/>
        <p:txBody>
          <a:bodyPr/>
          <a:lstStyle/>
          <a:p>
            <a:r>
              <a:rPr lang="en-US" dirty="0"/>
              <a:t>Projects</a:t>
            </a:r>
          </a:p>
        </p:txBody>
      </p:sp>
    </p:spTree>
    <p:extLst>
      <p:ext uri="{BB962C8B-B14F-4D97-AF65-F5344CB8AC3E}">
        <p14:creationId xmlns:p14="http://schemas.microsoft.com/office/powerpoint/2010/main" val="737182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ETag</a:t>
            </a:r>
            <a:r>
              <a:rPr kumimoji="0" lang="en-US" sz="2800" b="0" i="0" u="none" strike="noStrike" kern="1200" cap="none" spc="0" normalizeH="0" baseline="0" noProof="0" dirty="0">
                <a:ln>
                  <a:noFill/>
                </a:ln>
                <a:solidFill>
                  <a:prstClr val="white"/>
                </a:solidFill>
                <a:effectLst/>
                <a:uLnTx/>
                <a:uFillTx/>
                <a:latin typeface="Calibri" charset="0"/>
                <a:ea typeface="ＭＳ Ｐゴシック" charset="-128"/>
                <a:cs typeface="+mn-cs"/>
              </a:rPr>
              <a:t>, Conditional Update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135327AB-5A55-D74B-B33C-12341B8DFB88}"/>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8: CloudFront,  Certificates, Composition, Step Functions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657477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and Isolation: Read then Update Conflict</a:t>
            </a:r>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a:t>If</a:t>
            </a:r>
          </a:p>
          <a:p>
            <a:pPr lvl="1">
              <a:spcBef>
                <a:spcPts val="0"/>
              </a:spcBef>
              <a:spcAft>
                <a:spcPts val="200"/>
              </a:spcAft>
            </a:pPr>
            <a:r>
              <a:rPr lang="en-US" sz="1400" dirty="0"/>
              <a:t>The written value</a:t>
            </a:r>
          </a:p>
          <a:p>
            <a:pPr lvl="1">
              <a:spcBef>
                <a:spcPts val="0"/>
              </a:spcBef>
              <a:spcAft>
                <a:spcPts val="200"/>
              </a:spcAft>
            </a:pPr>
            <a:r>
              <a:rPr lang="en-US" sz="1400" dirty="0"/>
              <a:t>Depends on the read value.</a:t>
            </a:r>
          </a:p>
          <a:p>
            <a:pPr lvl="1">
              <a:spcBef>
                <a:spcPts val="0"/>
              </a:spcBef>
              <a:spcAft>
                <a:spcPts val="200"/>
              </a:spcAft>
            </a:pPr>
            <a:r>
              <a:rPr lang="en-US" sz="1400" dirty="0"/>
              <a:t>The resource may be in the wrong state at the end.</a:t>
            </a:r>
          </a:p>
          <a:p>
            <a:pPr>
              <a:spcBef>
                <a:spcPts val="0"/>
              </a:spcBef>
              <a:spcAft>
                <a:spcPts val="200"/>
              </a:spcAft>
            </a:pPr>
            <a:r>
              <a:rPr lang="en-US" dirty="0"/>
              <a:t>The execution was RRWW</a:t>
            </a:r>
          </a:p>
          <a:p>
            <a:pPr>
              <a:spcBef>
                <a:spcPts val="0"/>
              </a:spcBef>
              <a:spcAft>
                <a:spcPts val="200"/>
              </a:spcAft>
            </a:pPr>
            <a:r>
              <a:rPr lang="en-US" dirty="0"/>
              <a:t>But the intent was RWRW.</a:t>
            </a:r>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5"/>
            <a:ext cx="1083375" cy="1270310"/>
          </a:xfrm>
          <a:prstGeom prst="rect">
            <a:avLst/>
          </a:prstGeom>
        </p:spPr>
      </p:pic>
      <p:sp>
        <p:nvSpPr>
          <p:cNvPr id="5" name="Rounded Rectangle 4"/>
          <p:cNvSpPr/>
          <p:nvPr/>
        </p:nvSpPr>
        <p:spPr>
          <a:xfrm>
            <a:off x="4754017"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r>
              <a:rPr lang="en-US" dirty="0">
                <a:solidFill>
                  <a:srgbClr val="FFFF00"/>
                </a:solidFill>
                <a:latin typeface="Calibri"/>
              </a:rPr>
              <a:t>Some</a:t>
            </a:r>
          </a:p>
          <a:p>
            <a:pPr algn="ctr" defTabSz="457189"/>
            <a:r>
              <a:rPr lang="en-US" dirty="0">
                <a:solidFill>
                  <a:srgbClr val="FFFF00"/>
                </a:solidFill>
                <a:latin typeface="Calibri"/>
              </a:rPr>
              <a:t>Resource</a:t>
            </a:r>
          </a:p>
        </p:txBody>
      </p:sp>
      <p:cxnSp>
        <p:nvCxnSpPr>
          <p:cNvPr id="7" name="Straight Arrow Connector 6"/>
          <p:cNvCxnSpPr/>
          <p:nvPr/>
        </p:nvCxnSpPr>
        <p:spPr>
          <a:xfrm flipV="1">
            <a:off x="959006" y="990990"/>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2.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3. Bob changes the data based on values.</a:t>
            </a:r>
          </a:p>
        </p:txBody>
      </p:sp>
      <p:cxnSp>
        <p:nvCxnSpPr>
          <p:cNvPr id="13" name="Straight Arrow Connector 12"/>
          <p:cNvCxnSpPr/>
          <p:nvPr/>
        </p:nvCxnSpPr>
        <p:spPr>
          <a:xfrm flipV="1">
            <a:off x="1129931" y="2198899"/>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5"/>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2" y="2534656"/>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4. Mary changes the data based on values.</a:t>
            </a:r>
          </a:p>
        </p:txBody>
      </p:sp>
    </p:spTree>
    <p:extLst>
      <p:ext uri="{BB962C8B-B14F-4D97-AF65-F5344CB8AC3E}">
        <p14:creationId xmlns:p14="http://schemas.microsoft.com/office/powerpoint/2010/main" val="2101555882"/>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58ED3-B1FD-B745-926D-B3035C47BBA0}"/>
              </a:ext>
            </a:extLst>
          </p:cNvPr>
          <p:cNvSpPr>
            <a:spLocks noGrp="1"/>
          </p:cNvSpPr>
          <p:nvPr>
            <p:ph idx="1"/>
          </p:nvPr>
        </p:nvSpPr>
        <p:spPr/>
        <p:txBody>
          <a:bodyPr/>
          <a:lstStyle/>
          <a:p>
            <a:r>
              <a:rPr lang="en-US" sz="1800" dirty="0"/>
              <a:t>“In computer science, a database cursor is a mechanism that enables traversal over the records in a database. Cursors facilitate subsequent processing in conjunction with the traversal, such as retrieval, addition and removal of database records. The database cursor characteristic of traversal makes cursors akin to the programming language concept of iterator.”</a:t>
            </a:r>
            <a:br>
              <a:rPr lang="en-US" sz="1800" dirty="0"/>
            </a:br>
            <a:r>
              <a:rPr lang="en-US" sz="1800" dirty="0"/>
              <a:t>(https://</a:t>
            </a:r>
            <a:r>
              <a:rPr lang="en-US" sz="1800" dirty="0" err="1"/>
              <a:t>en.wikipedia.org</a:t>
            </a:r>
            <a:r>
              <a:rPr lang="en-US" sz="1800" dirty="0"/>
              <a:t>/wiki/Cursor_(databases))</a:t>
            </a:r>
          </a:p>
        </p:txBody>
      </p:sp>
      <p:sp>
        <p:nvSpPr>
          <p:cNvPr id="3" name="Title 2">
            <a:extLst>
              <a:ext uri="{FF2B5EF4-FFF2-40B4-BE49-F238E27FC236}">
                <a16:creationId xmlns:a16="http://schemas.microsoft.com/office/drawing/2014/main" id="{277EEA8D-98EE-AE48-9104-F275328FC2DD}"/>
              </a:ext>
            </a:extLst>
          </p:cNvPr>
          <p:cNvSpPr>
            <a:spLocks noGrp="1"/>
          </p:cNvSpPr>
          <p:nvPr>
            <p:ph type="title"/>
          </p:nvPr>
        </p:nvSpPr>
        <p:spPr/>
        <p:txBody>
          <a:bodyPr/>
          <a:lstStyle/>
          <a:p>
            <a:r>
              <a:rPr lang="en-US" dirty="0"/>
              <a:t>Simple Example from Databases</a:t>
            </a:r>
          </a:p>
        </p:txBody>
      </p:sp>
      <p:sp>
        <p:nvSpPr>
          <p:cNvPr id="4" name="Rounded Rectangle 3">
            <a:extLst>
              <a:ext uri="{FF2B5EF4-FFF2-40B4-BE49-F238E27FC236}">
                <a16:creationId xmlns:a16="http://schemas.microsoft.com/office/drawing/2014/main" id="{1F553261-B397-5047-8F0C-89E5447BBFEE}"/>
              </a:ext>
            </a:extLst>
          </p:cNvPr>
          <p:cNvSpPr/>
          <p:nvPr/>
        </p:nvSpPr>
        <p:spPr>
          <a:xfrm>
            <a:off x="304800" y="3020289"/>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Client</a:t>
            </a:r>
            <a:br>
              <a:rPr lang="en-US" sz="1200" dirty="0"/>
            </a:br>
            <a:r>
              <a:rPr lang="en-US" sz="1200" dirty="0"/>
              <a:t>Application</a:t>
            </a:r>
          </a:p>
        </p:txBody>
      </p:sp>
      <p:sp>
        <p:nvSpPr>
          <p:cNvPr id="5" name="Rounded Rectangle 4">
            <a:extLst>
              <a:ext uri="{FF2B5EF4-FFF2-40B4-BE49-F238E27FC236}">
                <a16:creationId xmlns:a16="http://schemas.microsoft.com/office/drawing/2014/main" id="{B5EA6CF7-CE8C-BB4A-9778-908731C19E6B}"/>
              </a:ext>
            </a:extLst>
          </p:cNvPr>
          <p:cNvSpPr/>
          <p:nvPr/>
        </p:nvSpPr>
        <p:spPr>
          <a:xfrm>
            <a:off x="1295400" y="3248889"/>
            <a:ext cx="685800" cy="381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Cursor</a:t>
            </a:r>
          </a:p>
        </p:txBody>
      </p:sp>
      <p:sp>
        <p:nvSpPr>
          <p:cNvPr id="6" name="Rounded Rectangle 5">
            <a:extLst>
              <a:ext uri="{FF2B5EF4-FFF2-40B4-BE49-F238E27FC236}">
                <a16:creationId xmlns:a16="http://schemas.microsoft.com/office/drawing/2014/main" id="{BC9CD7C1-D279-F845-8071-C1F060465ED9}"/>
              </a:ext>
            </a:extLst>
          </p:cNvPr>
          <p:cNvSpPr/>
          <p:nvPr/>
        </p:nvSpPr>
        <p:spPr>
          <a:xfrm>
            <a:off x="6553200" y="3350644"/>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Database</a:t>
            </a:r>
            <a:br>
              <a:rPr lang="en-US" sz="1200" dirty="0"/>
            </a:br>
            <a:r>
              <a:rPr lang="en-US" sz="1200" dirty="0"/>
              <a:t>Server</a:t>
            </a:r>
          </a:p>
        </p:txBody>
      </p:sp>
      <p:sp>
        <p:nvSpPr>
          <p:cNvPr id="8" name="Rounded Rectangle 7">
            <a:extLst>
              <a:ext uri="{FF2B5EF4-FFF2-40B4-BE49-F238E27FC236}">
                <a16:creationId xmlns:a16="http://schemas.microsoft.com/office/drawing/2014/main" id="{EE5293A6-2764-EE4C-8769-F8115EE11FFF}"/>
              </a:ext>
            </a:extLst>
          </p:cNvPr>
          <p:cNvSpPr/>
          <p:nvPr/>
        </p:nvSpPr>
        <p:spPr>
          <a:xfrm>
            <a:off x="6553200" y="2038350"/>
            <a:ext cx="1219200" cy="838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Database</a:t>
            </a:r>
            <a:br>
              <a:rPr lang="en-US" sz="1200" dirty="0"/>
            </a:br>
            <a:r>
              <a:rPr lang="en-US" sz="1200" dirty="0"/>
              <a:t>Server</a:t>
            </a:r>
          </a:p>
        </p:txBody>
      </p:sp>
      <p:sp>
        <p:nvSpPr>
          <p:cNvPr id="9" name="TextBox 8">
            <a:extLst>
              <a:ext uri="{FF2B5EF4-FFF2-40B4-BE49-F238E27FC236}">
                <a16:creationId xmlns:a16="http://schemas.microsoft.com/office/drawing/2014/main" id="{D6E8B7AD-AD75-4F45-A8DE-CEEC296BA1EB}"/>
              </a:ext>
            </a:extLst>
          </p:cNvPr>
          <p:cNvSpPr txBox="1"/>
          <p:nvPr/>
        </p:nvSpPr>
        <p:spPr>
          <a:xfrm>
            <a:off x="6753072" y="2739935"/>
            <a:ext cx="819455" cy="646331"/>
          </a:xfrm>
          <a:prstGeom prst="rect">
            <a:avLst/>
          </a:prstGeom>
          <a:noFill/>
        </p:spPr>
        <p:txBody>
          <a:bodyPr wrap="none" rtlCol="0">
            <a:spAutoFit/>
          </a:bodyPr>
          <a:lstStyle/>
          <a:p>
            <a:r>
              <a:rPr lang="en-US" dirty="0">
                <a:solidFill>
                  <a:srgbClr val="0070C0"/>
                </a:solidFill>
              </a:rPr>
              <a:t>...	...</a:t>
            </a:r>
          </a:p>
          <a:p>
            <a:r>
              <a:rPr lang="en-US" dirty="0">
                <a:solidFill>
                  <a:srgbClr val="0070C0"/>
                </a:solidFill>
              </a:rPr>
              <a:t>...	...</a:t>
            </a:r>
          </a:p>
        </p:txBody>
      </p:sp>
      <p:cxnSp>
        <p:nvCxnSpPr>
          <p:cNvPr id="11" name="Straight Arrow Connector 10">
            <a:extLst>
              <a:ext uri="{FF2B5EF4-FFF2-40B4-BE49-F238E27FC236}">
                <a16:creationId xmlns:a16="http://schemas.microsoft.com/office/drawing/2014/main" id="{10829D97-C2E0-A845-B781-71A6FD198CAD}"/>
              </a:ext>
            </a:extLst>
          </p:cNvPr>
          <p:cNvCxnSpPr>
            <a:cxnSpLocks/>
            <a:stCxn id="5" idx="3"/>
          </p:cNvCxnSpPr>
          <p:nvPr/>
        </p:nvCxnSpPr>
        <p:spPr>
          <a:xfrm flipV="1">
            <a:off x="1981200" y="2502121"/>
            <a:ext cx="4152900" cy="937268"/>
          </a:xfrm>
          <a:prstGeom prst="straightConnector1">
            <a:avLst/>
          </a:prstGeom>
          <a:ln>
            <a:solidFill>
              <a:srgbClr val="7030A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2" name="Can 11">
            <a:extLst>
              <a:ext uri="{FF2B5EF4-FFF2-40B4-BE49-F238E27FC236}">
                <a16:creationId xmlns:a16="http://schemas.microsoft.com/office/drawing/2014/main" id="{D49B8192-B9CD-D74F-AC95-0961C46E55D0}"/>
              </a:ext>
            </a:extLst>
          </p:cNvPr>
          <p:cNvSpPr/>
          <p:nvPr/>
        </p:nvSpPr>
        <p:spPr>
          <a:xfrm>
            <a:off x="8200872" y="2671479"/>
            <a:ext cx="762000" cy="69945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an 12">
            <a:extLst>
              <a:ext uri="{FF2B5EF4-FFF2-40B4-BE49-F238E27FC236}">
                <a16:creationId xmlns:a16="http://schemas.microsoft.com/office/drawing/2014/main" id="{06CEBB3F-6E77-0342-B725-2C850844FAD5}"/>
              </a:ext>
            </a:extLst>
          </p:cNvPr>
          <p:cNvSpPr/>
          <p:nvPr/>
        </p:nvSpPr>
        <p:spPr>
          <a:xfrm>
            <a:off x="8229600" y="2686812"/>
            <a:ext cx="762000" cy="699454"/>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647D804-1868-EF43-80D6-82CBD17F920B}"/>
              </a:ext>
            </a:extLst>
          </p:cNvPr>
          <p:cNvCxnSpPr>
            <a:cxnSpLocks/>
            <a:endCxn id="13" idx="2"/>
          </p:cNvCxnSpPr>
          <p:nvPr/>
        </p:nvCxnSpPr>
        <p:spPr>
          <a:xfrm>
            <a:off x="7772400" y="2461593"/>
            <a:ext cx="457200" cy="574946"/>
          </a:xfrm>
          <a:prstGeom prst="straightConnector1">
            <a:avLst/>
          </a:prstGeom>
          <a:ln>
            <a:solidFill>
              <a:schemeClr val="tx1"/>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1DB9943-E346-2542-942F-9874B1691291}"/>
              </a:ext>
            </a:extLst>
          </p:cNvPr>
          <p:cNvCxnSpPr>
            <a:cxnSpLocks/>
            <a:stCxn id="6" idx="3"/>
            <a:endCxn id="12" idx="2"/>
          </p:cNvCxnSpPr>
          <p:nvPr/>
        </p:nvCxnSpPr>
        <p:spPr>
          <a:xfrm flipV="1">
            <a:off x="7772400" y="3021206"/>
            <a:ext cx="428472" cy="748538"/>
          </a:xfrm>
          <a:prstGeom prst="straightConnector1">
            <a:avLst/>
          </a:prstGeom>
          <a:ln>
            <a:solidFill>
              <a:schemeClr val="tx1"/>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E3DBD33-7D21-0343-A502-F4FF14BF5091}"/>
              </a:ext>
            </a:extLst>
          </p:cNvPr>
          <p:cNvSpPr txBox="1"/>
          <p:nvPr/>
        </p:nvSpPr>
        <p:spPr>
          <a:xfrm>
            <a:off x="1796865" y="2396537"/>
            <a:ext cx="1587871"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err="1">
                <a:solidFill>
                  <a:srgbClr val="7030A0"/>
                </a:solidFill>
              </a:rPr>
              <a:t>create_cursor</a:t>
            </a:r>
            <a:r>
              <a:rPr lang="en-US" sz="1400" dirty="0">
                <a:solidFill>
                  <a:srgbClr val="7030A0"/>
                </a:solidFill>
              </a:rPr>
              <a:t>()</a:t>
            </a:r>
          </a:p>
          <a:p>
            <a:pPr marL="285750" indent="-285750">
              <a:buFont typeface="Arial" panose="020B0604020202020204" pitchFamily="34" charset="0"/>
              <a:buChar char="•"/>
            </a:pPr>
            <a:r>
              <a:rPr lang="en-US" sz="1400" dirty="0">
                <a:solidFill>
                  <a:srgbClr val="7030A0"/>
                </a:solidFill>
              </a:rPr>
              <a:t>fetch()</a:t>
            </a:r>
          </a:p>
          <a:p>
            <a:pPr marL="285750" indent="-285750">
              <a:buFont typeface="Arial" panose="020B0604020202020204" pitchFamily="34" charset="0"/>
              <a:buChar char="•"/>
            </a:pPr>
            <a:r>
              <a:rPr lang="en-US" sz="1400" dirty="0">
                <a:solidFill>
                  <a:srgbClr val="7030A0"/>
                </a:solidFill>
              </a:rPr>
              <a:t>fetch()</a:t>
            </a:r>
          </a:p>
          <a:p>
            <a:pPr marL="285750" indent="-285750">
              <a:buFont typeface="Arial" panose="020B0604020202020204" pitchFamily="34" charset="0"/>
              <a:buChar char="•"/>
            </a:pPr>
            <a:r>
              <a:rPr lang="en-US" sz="1400" dirty="0">
                <a:solidFill>
                  <a:srgbClr val="7030A0"/>
                </a:solidFill>
              </a:rPr>
              <a:t>close()</a:t>
            </a:r>
          </a:p>
        </p:txBody>
      </p:sp>
      <p:sp>
        <p:nvSpPr>
          <p:cNvPr id="7" name="Rounded Rectangle 6">
            <a:extLst>
              <a:ext uri="{FF2B5EF4-FFF2-40B4-BE49-F238E27FC236}">
                <a16:creationId xmlns:a16="http://schemas.microsoft.com/office/drawing/2014/main" id="{914322E9-34B0-694E-B7D7-7D54E7B5A107}"/>
              </a:ext>
            </a:extLst>
          </p:cNvPr>
          <p:cNvSpPr/>
          <p:nvPr/>
        </p:nvSpPr>
        <p:spPr>
          <a:xfrm>
            <a:off x="6134100" y="2300939"/>
            <a:ext cx="685800" cy="381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dirty="0"/>
              <a:t>Cursor</a:t>
            </a:r>
          </a:p>
        </p:txBody>
      </p:sp>
      <p:sp>
        <p:nvSpPr>
          <p:cNvPr id="22" name="TextBox 21">
            <a:extLst>
              <a:ext uri="{FF2B5EF4-FFF2-40B4-BE49-F238E27FC236}">
                <a16:creationId xmlns:a16="http://schemas.microsoft.com/office/drawing/2014/main" id="{E2109E54-9A52-824E-AD86-7F4827E1E936}"/>
              </a:ext>
            </a:extLst>
          </p:cNvPr>
          <p:cNvSpPr txBox="1"/>
          <p:nvPr/>
        </p:nvSpPr>
        <p:spPr>
          <a:xfrm>
            <a:off x="1540532" y="3747371"/>
            <a:ext cx="505833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7030A0"/>
                </a:solidFill>
              </a:rPr>
              <a:t>The client and database server share the “state of the cursor.”</a:t>
            </a:r>
          </a:p>
          <a:p>
            <a:pPr marL="285750" indent="-285750">
              <a:buFont typeface="Arial" panose="020B0604020202020204" pitchFamily="34" charset="0"/>
              <a:buChar char="•"/>
            </a:pPr>
            <a:r>
              <a:rPr lang="en-US" sz="1400" dirty="0">
                <a:solidFill>
                  <a:srgbClr val="7030A0"/>
                </a:solidFill>
              </a:rPr>
              <a:t>This is separate from the  state of the data.</a:t>
            </a:r>
          </a:p>
          <a:p>
            <a:pPr marL="285750" indent="-285750">
              <a:buFont typeface="Arial" panose="020B0604020202020204" pitchFamily="34" charset="0"/>
              <a:buChar char="•"/>
            </a:pPr>
            <a:r>
              <a:rPr lang="en-US" sz="1400" dirty="0">
                <a:solidFill>
                  <a:srgbClr val="7030A0"/>
                </a:solidFill>
              </a:rPr>
              <a:t>This hinders scalability and fault tolerance if there are multiple database servers in a cluster.</a:t>
            </a:r>
          </a:p>
        </p:txBody>
      </p:sp>
    </p:spTree>
    <p:extLst>
      <p:ext uri="{BB962C8B-B14F-4D97-AF65-F5344CB8AC3E}">
        <p14:creationId xmlns:p14="http://schemas.microsoft.com/office/powerpoint/2010/main" val="2113166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120703" y="590550"/>
            <a:ext cx="8495740" cy="3962400"/>
          </a:xfrm>
        </p:spPr>
        <p:txBody>
          <a:bodyPr>
            <a:normAutofit fontScale="92500"/>
          </a:bodyPr>
          <a:lstStyle/>
          <a:p>
            <a:pPr>
              <a:lnSpc>
                <a:spcPct val="120000"/>
              </a:lnSpc>
              <a:spcBef>
                <a:spcPts val="0"/>
              </a:spcBef>
              <a:spcAft>
                <a:spcPts val="225"/>
              </a:spcAft>
            </a:pPr>
            <a:r>
              <a:rPr lang="en-US" sz="1350" dirty="0"/>
              <a:t>There are two basic approaches to implementing isolation</a:t>
            </a:r>
          </a:p>
          <a:p>
            <a:pPr lvl="1">
              <a:lnSpc>
                <a:spcPct val="120000"/>
              </a:lnSpc>
              <a:spcBef>
                <a:spcPts val="0"/>
              </a:spcBef>
              <a:spcAft>
                <a:spcPts val="225"/>
              </a:spcAft>
            </a:pPr>
            <a:r>
              <a:rPr lang="en-US" sz="1200" dirty="0">
                <a:solidFill>
                  <a:srgbClr val="FF0000"/>
                </a:solidFill>
              </a:rPr>
              <a:t>Locking/Pessimistic, e.g. cursor isolation</a:t>
            </a:r>
          </a:p>
          <a:p>
            <a:pPr lvl="1">
              <a:lnSpc>
                <a:spcPct val="120000"/>
              </a:lnSpc>
              <a:spcBef>
                <a:spcPts val="0"/>
              </a:spcBef>
              <a:spcAft>
                <a:spcPts val="225"/>
              </a:spcAft>
            </a:pPr>
            <a:r>
              <a:rPr lang="en-US" sz="1200" dirty="0"/>
              <a:t>Optimistic: Before committing, each transaction verifies that no other transaction has modified the data it has read.</a:t>
            </a:r>
          </a:p>
          <a:p>
            <a:pPr>
              <a:lnSpc>
                <a:spcPct val="120000"/>
              </a:lnSpc>
              <a:spcBef>
                <a:spcPts val="0"/>
              </a:spcBef>
              <a:spcAft>
                <a:spcPts val="225"/>
              </a:spcAft>
            </a:pPr>
            <a:r>
              <a:rPr lang="en-US" sz="1350" dirty="0"/>
              <a:t>How does this work in REST?</a:t>
            </a:r>
          </a:p>
          <a:p>
            <a:pPr lvl="1">
              <a:lnSpc>
                <a:spcPct val="120000"/>
              </a:lnSpc>
              <a:spcBef>
                <a:spcPts val="0"/>
              </a:spcBef>
              <a:spcAft>
                <a:spcPts val="225"/>
              </a:spcAft>
            </a:pPr>
            <a:r>
              <a:rPr lang="en-US" sz="1200" dirty="0"/>
              <a:t>The server maintains an </a:t>
            </a:r>
            <a:r>
              <a:rPr lang="en-US" sz="1200" dirty="0" err="1"/>
              <a:t>ETag</a:t>
            </a:r>
            <a:r>
              <a:rPr lang="en-US" sz="1200" dirty="0"/>
              <a:t> (Entity Tag) for each resource.</a:t>
            </a:r>
          </a:p>
          <a:p>
            <a:pPr lvl="1">
              <a:lnSpc>
                <a:spcPct val="120000"/>
              </a:lnSpc>
              <a:spcBef>
                <a:spcPts val="0"/>
              </a:spcBef>
              <a:spcAft>
                <a:spcPts val="225"/>
              </a:spcAft>
            </a:pPr>
            <a:r>
              <a:rPr lang="en-US" sz="1200" dirty="0"/>
              <a:t>Every time a resource’s state changes, the server computes a new </a:t>
            </a:r>
            <a:r>
              <a:rPr lang="en-US" sz="1200" dirty="0" err="1"/>
              <a:t>ETag</a:t>
            </a:r>
            <a:r>
              <a:rPr lang="en-US" sz="1200" dirty="0"/>
              <a:t>.</a:t>
            </a:r>
          </a:p>
          <a:p>
            <a:pPr lvl="1">
              <a:lnSpc>
                <a:spcPct val="120000"/>
              </a:lnSpc>
              <a:spcBef>
                <a:spcPts val="0"/>
              </a:spcBef>
              <a:spcAft>
                <a:spcPts val="225"/>
              </a:spcAft>
            </a:pPr>
            <a:r>
              <a:rPr lang="en-US" sz="1200" dirty="0"/>
              <a:t>The server includes the </a:t>
            </a:r>
            <a:r>
              <a:rPr lang="en-US" sz="1200" dirty="0" err="1"/>
              <a:t>ETag</a:t>
            </a:r>
            <a:r>
              <a:rPr lang="en-US" sz="1200" dirty="0"/>
              <a:t> in the header when returning data to the client.</a:t>
            </a:r>
          </a:p>
          <a:p>
            <a:pPr lvl="1">
              <a:lnSpc>
                <a:spcPct val="120000"/>
              </a:lnSpc>
              <a:spcBef>
                <a:spcPts val="0"/>
              </a:spcBef>
              <a:spcAft>
                <a:spcPts val="225"/>
              </a:spcAft>
            </a:pPr>
            <a:r>
              <a:rPr lang="en-US" sz="1200" dirty="0"/>
              <a:t>The server may </a:t>
            </a:r>
            <a:r>
              <a:rPr lang="en-US" sz="1200" i="1" dirty="0"/>
              <a:t>optionally</a:t>
            </a:r>
            <a:r>
              <a:rPr lang="en-US" sz="1200" dirty="0"/>
              <a:t> maintain and return “Last Modified” time for resources.</a:t>
            </a:r>
          </a:p>
          <a:p>
            <a:pPr>
              <a:lnSpc>
                <a:spcPct val="120000"/>
              </a:lnSpc>
              <a:spcBef>
                <a:spcPts val="0"/>
              </a:spcBef>
              <a:spcAft>
                <a:spcPts val="225"/>
              </a:spcAft>
            </a:pPr>
            <a:r>
              <a:rPr lang="en-US" sz="1350" dirty="0"/>
              <a:t>Semantics on updates</a:t>
            </a:r>
          </a:p>
          <a:p>
            <a:pPr lvl="1">
              <a:lnSpc>
                <a:spcPct val="120000"/>
              </a:lnSpc>
              <a:spcBef>
                <a:spcPts val="0"/>
              </a:spcBef>
              <a:spcAft>
                <a:spcPts val="225"/>
              </a:spcAft>
            </a:pPr>
            <a:r>
              <a:rPr lang="en-US" sz="1200" dirty="0"/>
              <a:t>If-Match – value of a previous calls </a:t>
            </a:r>
            <a:r>
              <a:rPr lang="en-US" sz="1200" dirty="0" err="1"/>
              <a:t>ETag</a:t>
            </a:r>
            <a:r>
              <a:rPr lang="en-US" sz="1200" dirty="0"/>
              <a:t> response used with a PUT or DELETE. Server should only act if nobody else has modified the resource since you last fetched it. Otherwise provides a 412.</a:t>
            </a:r>
          </a:p>
          <a:p>
            <a:pPr lvl="1">
              <a:lnSpc>
                <a:spcPct val="120000"/>
              </a:lnSpc>
              <a:spcBef>
                <a:spcPts val="0"/>
              </a:spcBef>
              <a:spcAft>
                <a:spcPts val="225"/>
              </a:spcAft>
            </a:pPr>
            <a:r>
              <a:rPr lang="en-US" sz="1200"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225"/>
              </a:spcAft>
            </a:pPr>
            <a:r>
              <a:rPr lang="en-US" sz="1200" dirty="0"/>
              <a:t>If-None-Match – value of a previous calls </a:t>
            </a:r>
            <a:r>
              <a:rPr lang="en-US" sz="1200" dirty="0" err="1"/>
              <a:t>ETag</a:t>
            </a:r>
            <a:r>
              <a:rPr lang="en-US" sz="1200" dirty="0"/>
              <a:t> response used with a GET. Server should only provide a response if the </a:t>
            </a:r>
            <a:r>
              <a:rPr lang="en-US" sz="1200" dirty="0" err="1"/>
              <a:t>ETag</a:t>
            </a:r>
            <a:r>
              <a:rPr lang="en-US" sz="1200" dirty="0"/>
              <a:t> doesn’t match, i.e. the resource has been altered. Otherwise provide a 304.</a:t>
            </a:r>
          </a:p>
          <a:p>
            <a:pPr lvl="1">
              <a:lnSpc>
                <a:spcPct val="120000"/>
              </a:lnSpc>
              <a:spcBef>
                <a:spcPts val="0"/>
              </a:spcBef>
              <a:spcAft>
                <a:spcPts val="225"/>
              </a:spcAft>
            </a:pPr>
            <a:r>
              <a:rPr lang="en-US" sz="1200" dirty="0"/>
              <a:t>If-Unmodified-Since – value of a previous Last-Modified response used with a PUT or DELETE. Server should only act if nobody else has modified the resource since you last fetched it. Otherwise provides a 412</a:t>
            </a:r>
          </a:p>
        </p:txBody>
      </p:sp>
      <p:sp>
        <p:nvSpPr>
          <p:cNvPr id="3" name="Rectangular Callout 2">
            <a:extLst>
              <a:ext uri="{FF2B5EF4-FFF2-40B4-BE49-F238E27FC236}">
                <a16:creationId xmlns:a16="http://schemas.microsoft.com/office/drawing/2014/main" id="{87902F56-041B-DB44-9A72-E0E311A98D44}"/>
              </a:ext>
            </a:extLst>
          </p:cNvPr>
          <p:cNvSpPr/>
          <p:nvPr/>
        </p:nvSpPr>
        <p:spPr>
          <a:xfrm>
            <a:off x="6063520" y="216177"/>
            <a:ext cx="2445026" cy="704279"/>
          </a:xfrm>
          <a:prstGeom prst="wedgeRectCallout">
            <a:avLst>
              <a:gd name="adj1" fmla="val -152236"/>
              <a:gd name="adj2" fmla="val 5495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This requires conversation state,</a:t>
            </a:r>
            <a:br>
              <a:rPr lang="en-US" sz="1050" dirty="0"/>
            </a:br>
            <a:r>
              <a:rPr lang="en-US" sz="1050" dirty="0"/>
              <a:t>which would violate the REST</a:t>
            </a:r>
            <a:br>
              <a:rPr lang="en-US" sz="1050" dirty="0"/>
            </a:br>
            <a:r>
              <a:rPr lang="en-US" sz="1050" dirty="0"/>
              <a:t>Stateless principle.</a:t>
            </a:r>
          </a:p>
        </p:txBody>
      </p:sp>
    </p:spTree>
    <p:extLst>
      <p:ext uri="{BB962C8B-B14F-4D97-AF65-F5344CB8AC3E}">
        <p14:creationId xmlns:p14="http://schemas.microsoft.com/office/powerpoint/2010/main" val="3017701611"/>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Hands-On CloudFront</a:t>
            </a:r>
            <a:br>
              <a:rPr lang="en-US" altLang="en-US" sz="2800" i="1" dirty="0">
                <a:solidFill>
                  <a:schemeClr val="bg1"/>
                </a:solidFill>
              </a:rPr>
            </a:br>
            <a:r>
              <a:rPr lang="en-US" altLang="en-US" sz="2800" i="1" dirty="0">
                <a:solidFill>
                  <a:schemeClr val="bg1"/>
                </a:solidFill>
              </a:rPr>
              <a:t>DNS, Certificate, HTTPS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0CC9AB0E-3705-5A42-8890-60AEF0C0CB3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Lecture 8: CloudFront,  Certificates, Composition, Step Functions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017091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73D4551-8716-D94F-8BB7-E880645380AB}"/>
              </a:ext>
            </a:extLst>
          </p:cNvPr>
          <p:cNvSpPr>
            <a:spLocks noGrp="1"/>
          </p:cNvSpPr>
          <p:nvPr>
            <p:ph idx="1"/>
          </p:nvPr>
        </p:nvSpPr>
        <p:spPr>
          <a:xfrm>
            <a:off x="4800600" y="590550"/>
            <a:ext cx="4191000" cy="4038600"/>
          </a:xfrm>
        </p:spPr>
        <p:txBody>
          <a:bodyPr/>
          <a:lstStyle/>
          <a:p>
            <a:r>
              <a:rPr lang="en-US" dirty="0"/>
              <a:t>There may be multiple</a:t>
            </a:r>
          </a:p>
          <a:p>
            <a:pPr lvl="1"/>
            <a:r>
              <a:rPr lang="en-US" dirty="0"/>
              <a:t>Microservices</a:t>
            </a:r>
          </a:p>
          <a:p>
            <a:pPr lvl="1"/>
            <a:r>
              <a:rPr lang="en-US" dirty="0"/>
              <a:t>Web UI projects/content</a:t>
            </a:r>
          </a:p>
          <a:p>
            <a:r>
              <a:rPr lang="en-US" dirty="0"/>
              <a:t>CloudFront</a:t>
            </a:r>
          </a:p>
          <a:p>
            <a:pPr lvl="1"/>
            <a:r>
              <a:rPr lang="en-US" dirty="0"/>
              <a:t>Multiple S3 content </a:t>
            </a:r>
            <a:r>
              <a:rPr lang="en-US" dirty="0">
                <a:sym typeface="Wingdings" pitchFamily="2" charset="2"/>
              </a:rPr>
              <a:t> one site.</a:t>
            </a:r>
          </a:p>
          <a:p>
            <a:pPr lvl="1"/>
            <a:r>
              <a:rPr lang="en-US" dirty="0">
                <a:sym typeface="Wingdings" pitchFamily="2" charset="2"/>
              </a:rPr>
              <a:t>Forward API requests to API GW</a:t>
            </a:r>
          </a:p>
          <a:p>
            <a:r>
              <a:rPr lang="en-US" dirty="0">
                <a:sym typeface="Wingdings" pitchFamily="2" charset="2"/>
              </a:rPr>
              <a:t>API GW manages/monitors APIs</a:t>
            </a:r>
          </a:p>
          <a:p>
            <a:r>
              <a:rPr lang="en-US" dirty="0">
                <a:sym typeface="Wingdings" pitchFamily="2" charset="2"/>
              </a:rPr>
              <a:t>Networking/HTTPS requires</a:t>
            </a:r>
          </a:p>
          <a:p>
            <a:pPr lvl="1"/>
            <a:r>
              <a:rPr lang="en-US" dirty="0">
                <a:sym typeface="Wingdings" pitchFamily="2" charset="2"/>
              </a:rPr>
              <a:t>Domain, DNS</a:t>
            </a:r>
          </a:p>
          <a:p>
            <a:pPr lvl="1"/>
            <a:r>
              <a:rPr lang="en-US" dirty="0">
                <a:sym typeface="Wingdings" pitchFamily="2" charset="2"/>
              </a:rPr>
              <a:t>Certificates</a:t>
            </a:r>
            <a:endParaRPr lang="en-US" dirty="0"/>
          </a:p>
        </p:txBody>
      </p:sp>
      <p:sp>
        <p:nvSpPr>
          <p:cNvPr id="3" name="Title 2">
            <a:extLst>
              <a:ext uri="{FF2B5EF4-FFF2-40B4-BE49-F238E27FC236}">
                <a16:creationId xmlns:a16="http://schemas.microsoft.com/office/drawing/2014/main" id="{A32109EA-C879-0D4B-AB25-40E23FA9408C}"/>
              </a:ext>
            </a:extLst>
          </p:cNvPr>
          <p:cNvSpPr>
            <a:spLocks noGrp="1"/>
          </p:cNvSpPr>
          <p:nvPr>
            <p:ph type="title"/>
          </p:nvPr>
        </p:nvSpPr>
        <p:spPr/>
        <p:txBody>
          <a:bodyPr/>
          <a:lstStyle/>
          <a:p>
            <a:r>
              <a:rPr lang="en-US" dirty="0"/>
              <a:t>Overall Architecture</a:t>
            </a:r>
          </a:p>
        </p:txBody>
      </p:sp>
      <p:pic>
        <p:nvPicPr>
          <p:cNvPr id="4" name="Picture 3">
            <a:extLst>
              <a:ext uri="{FF2B5EF4-FFF2-40B4-BE49-F238E27FC236}">
                <a16:creationId xmlns:a16="http://schemas.microsoft.com/office/drawing/2014/main" id="{B2669D94-7E7D-154C-97B5-64488A003109}"/>
              </a:ext>
            </a:extLst>
          </p:cNvPr>
          <p:cNvPicPr>
            <a:picLocks noChangeAspect="1"/>
          </p:cNvPicPr>
          <p:nvPr/>
        </p:nvPicPr>
        <p:blipFill>
          <a:blip r:embed="rId2"/>
          <a:stretch>
            <a:fillRect/>
          </a:stretch>
        </p:blipFill>
        <p:spPr>
          <a:xfrm>
            <a:off x="228600" y="585428"/>
            <a:ext cx="4191000" cy="3961642"/>
          </a:xfrm>
          <a:prstGeom prst="rect">
            <a:avLst/>
          </a:prstGeom>
        </p:spPr>
      </p:pic>
    </p:spTree>
    <p:extLst>
      <p:ext uri="{BB962C8B-B14F-4D97-AF65-F5344CB8AC3E}">
        <p14:creationId xmlns:p14="http://schemas.microsoft.com/office/powerpoint/2010/main" val="1060977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D21E10-E83F-1241-BEFB-CB2ED9F959E3}"/>
              </a:ext>
            </a:extLst>
          </p:cNvPr>
          <p:cNvSpPr>
            <a:spLocks noGrp="1"/>
          </p:cNvSpPr>
          <p:nvPr>
            <p:ph idx="1"/>
          </p:nvPr>
        </p:nvSpPr>
        <p:spPr>
          <a:xfrm>
            <a:off x="152400" y="552450"/>
            <a:ext cx="8839200" cy="1181100"/>
          </a:xfrm>
        </p:spPr>
        <p:txBody>
          <a:bodyPr/>
          <a:lstStyle/>
          <a:p>
            <a:pPr marL="0" indent="0">
              <a:buNone/>
            </a:pPr>
            <a:r>
              <a:rPr lang="en-US" sz="1800" dirty="0"/>
              <a:t>“A content delivery network, or content distribution network (CDN), is a geographically distributed network of proxy servers and their data centers. The goal is to provide high availability and performance by distributing the service spatially relative to end users.” (https://</a:t>
            </a:r>
            <a:r>
              <a:rPr lang="en-US" sz="1800" dirty="0" err="1"/>
              <a:t>en.wikipedia.org</a:t>
            </a:r>
            <a:r>
              <a:rPr lang="en-US" sz="1800" dirty="0"/>
              <a:t>/wiki/</a:t>
            </a:r>
            <a:r>
              <a:rPr lang="en-US" sz="1800" dirty="0" err="1"/>
              <a:t>Content_delivery_network</a:t>
            </a:r>
            <a:r>
              <a:rPr lang="en-US" sz="1800" dirty="0"/>
              <a:t>)</a:t>
            </a:r>
          </a:p>
        </p:txBody>
      </p:sp>
      <p:sp>
        <p:nvSpPr>
          <p:cNvPr id="3" name="Title 2">
            <a:extLst>
              <a:ext uri="{FF2B5EF4-FFF2-40B4-BE49-F238E27FC236}">
                <a16:creationId xmlns:a16="http://schemas.microsoft.com/office/drawing/2014/main" id="{797507B4-E1BB-E646-BBFB-DC048310CB36}"/>
              </a:ext>
            </a:extLst>
          </p:cNvPr>
          <p:cNvSpPr>
            <a:spLocks noGrp="1"/>
          </p:cNvSpPr>
          <p:nvPr>
            <p:ph type="title"/>
          </p:nvPr>
        </p:nvSpPr>
        <p:spPr/>
        <p:txBody>
          <a:bodyPr/>
          <a:lstStyle/>
          <a:p>
            <a:r>
              <a:rPr lang="en-US" dirty="0"/>
              <a:t>CloudFront</a:t>
            </a:r>
          </a:p>
        </p:txBody>
      </p:sp>
      <p:pic>
        <p:nvPicPr>
          <p:cNvPr id="4" name="Picture 3">
            <a:extLst>
              <a:ext uri="{FF2B5EF4-FFF2-40B4-BE49-F238E27FC236}">
                <a16:creationId xmlns:a16="http://schemas.microsoft.com/office/drawing/2014/main" id="{B5D95C60-CCA2-0344-906A-D768DAE15B88}"/>
              </a:ext>
            </a:extLst>
          </p:cNvPr>
          <p:cNvPicPr>
            <a:picLocks noChangeAspect="1"/>
          </p:cNvPicPr>
          <p:nvPr/>
        </p:nvPicPr>
        <p:blipFill>
          <a:blip r:embed="rId2"/>
          <a:stretch>
            <a:fillRect/>
          </a:stretch>
        </p:blipFill>
        <p:spPr>
          <a:xfrm>
            <a:off x="381000" y="1744710"/>
            <a:ext cx="3159493" cy="2846340"/>
          </a:xfrm>
          <a:prstGeom prst="rect">
            <a:avLst/>
          </a:prstGeom>
        </p:spPr>
      </p:pic>
      <p:pic>
        <p:nvPicPr>
          <p:cNvPr id="5" name="Picture 4">
            <a:extLst>
              <a:ext uri="{FF2B5EF4-FFF2-40B4-BE49-F238E27FC236}">
                <a16:creationId xmlns:a16="http://schemas.microsoft.com/office/drawing/2014/main" id="{CA359E78-F1D6-A844-B194-AF6DDD977C13}"/>
              </a:ext>
            </a:extLst>
          </p:cNvPr>
          <p:cNvPicPr>
            <a:picLocks noChangeAspect="1"/>
          </p:cNvPicPr>
          <p:nvPr/>
        </p:nvPicPr>
        <p:blipFill>
          <a:blip r:embed="rId3"/>
          <a:stretch>
            <a:fillRect/>
          </a:stretch>
        </p:blipFill>
        <p:spPr>
          <a:xfrm>
            <a:off x="3962400" y="1800531"/>
            <a:ext cx="4557814" cy="2806340"/>
          </a:xfrm>
          <a:prstGeom prst="rect">
            <a:avLst/>
          </a:prstGeom>
        </p:spPr>
      </p:pic>
    </p:spTree>
    <p:extLst>
      <p:ext uri="{BB962C8B-B14F-4D97-AF65-F5344CB8AC3E}">
        <p14:creationId xmlns:p14="http://schemas.microsoft.com/office/powerpoint/2010/main" val="37373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026DB4-1557-8A4B-9BD0-D7D33B2283D0}"/>
              </a:ext>
            </a:extLst>
          </p:cNvPr>
          <p:cNvSpPr>
            <a:spLocks noGrp="1"/>
          </p:cNvSpPr>
          <p:nvPr>
            <p:ph type="title"/>
          </p:nvPr>
        </p:nvSpPr>
        <p:spPr/>
        <p:txBody>
          <a:bodyPr/>
          <a:lstStyle/>
          <a:p>
            <a:r>
              <a:rPr lang="en-US" dirty="0"/>
              <a:t>Big Picture</a:t>
            </a:r>
          </a:p>
        </p:txBody>
      </p:sp>
      <p:pic>
        <p:nvPicPr>
          <p:cNvPr id="4" name="Picture 3">
            <a:extLst>
              <a:ext uri="{FF2B5EF4-FFF2-40B4-BE49-F238E27FC236}">
                <a16:creationId xmlns:a16="http://schemas.microsoft.com/office/drawing/2014/main" id="{60D8248D-B021-BC45-9AFC-34600E119A1A}"/>
              </a:ext>
            </a:extLst>
          </p:cNvPr>
          <p:cNvPicPr>
            <a:picLocks noChangeAspect="1"/>
          </p:cNvPicPr>
          <p:nvPr/>
        </p:nvPicPr>
        <p:blipFill>
          <a:blip r:embed="rId2"/>
          <a:stretch>
            <a:fillRect/>
          </a:stretch>
        </p:blipFill>
        <p:spPr>
          <a:xfrm>
            <a:off x="0" y="551131"/>
            <a:ext cx="9144000" cy="4041238"/>
          </a:xfrm>
          <a:prstGeom prst="rect">
            <a:avLst/>
          </a:prstGeom>
        </p:spPr>
      </p:pic>
    </p:spTree>
    <p:extLst>
      <p:ext uri="{BB962C8B-B14F-4D97-AF65-F5344CB8AC3E}">
        <p14:creationId xmlns:p14="http://schemas.microsoft.com/office/powerpoint/2010/main" val="359702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27C46-DE41-384D-B8A9-37094876144C}"/>
              </a:ext>
            </a:extLst>
          </p:cNvPr>
          <p:cNvSpPr>
            <a:spLocks noGrp="1"/>
          </p:cNvSpPr>
          <p:nvPr>
            <p:ph type="title"/>
          </p:nvPr>
        </p:nvSpPr>
        <p:spPr/>
        <p:txBody>
          <a:bodyPr/>
          <a:lstStyle/>
          <a:p>
            <a:r>
              <a:rPr lang="en-US" dirty="0"/>
              <a:t>Certificates and HTTPS</a:t>
            </a:r>
          </a:p>
        </p:txBody>
      </p:sp>
      <p:pic>
        <p:nvPicPr>
          <p:cNvPr id="1026" name="Picture 2">
            <a:extLst>
              <a:ext uri="{FF2B5EF4-FFF2-40B4-BE49-F238E27FC236}">
                <a16:creationId xmlns:a16="http://schemas.microsoft.com/office/drawing/2014/main" id="{EA064835-761C-C846-BB27-E71CD88D4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23875"/>
            <a:ext cx="7219391"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74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214B30-25DF-8045-B111-B9663E3A9B71}"/>
              </a:ext>
            </a:extLst>
          </p:cNvPr>
          <p:cNvSpPr>
            <a:spLocks noGrp="1"/>
          </p:cNvSpPr>
          <p:nvPr>
            <p:ph type="title"/>
          </p:nvPr>
        </p:nvSpPr>
        <p:spPr/>
        <p:txBody>
          <a:bodyPr/>
          <a:lstStyle/>
          <a:p>
            <a:r>
              <a:rPr lang="en-US" dirty="0"/>
              <a:t>DNS</a:t>
            </a:r>
          </a:p>
        </p:txBody>
      </p:sp>
      <p:pic>
        <p:nvPicPr>
          <p:cNvPr id="2050" name="Picture 2" descr="how-route-53-routes-traffic">
            <a:extLst>
              <a:ext uri="{FF2B5EF4-FFF2-40B4-BE49-F238E27FC236}">
                <a16:creationId xmlns:a16="http://schemas.microsoft.com/office/drawing/2014/main" id="{294FDBA4-6310-4844-8BDE-6F1BC5350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790887"/>
            <a:ext cx="4657725" cy="356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632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7A47D0-42C1-0D4D-A9D4-75F96F8A75D7}"/>
              </a:ext>
            </a:extLst>
          </p:cNvPr>
          <p:cNvSpPr>
            <a:spLocks noGrp="1"/>
          </p:cNvSpPr>
          <p:nvPr>
            <p:ph idx="1"/>
          </p:nvPr>
        </p:nvSpPr>
        <p:spPr/>
        <p:txBody>
          <a:bodyPr/>
          <a:lstStyle/>
          <a:p>
            <a:r>
              <a:rPr lang="en-US" dirty="0"/>
              <a:t>CloudFront:</a:t>
            </a:r>
          </a:p>
          <a:p>
            <a:pPr lvl="1"/>
            <a:r>
              <a:rPr lang="en-US" dirty="0"/>
              <a:t>Distributions, Origins, Behavior</a:t>
            </a:r>
          </a:p>
          <a:p>
            <a:pPr lvl="1"/>
            <a:r>
              <a:rPr lang="en-US" dirty="0"/>
              <a:t>Monitoring, caching, alarms, ... ...</a:t>
            </a:r>
            <a:br>
              <a:rPr lang="en-US" dirty="0"/>
            </a:br>
            <a:endParaRPr lang="en-US" dirty="0"/>
          </a:p>
          <a:p>
            <a:r>
              <a:rPr lang="en-US" dirty="0"/>
              <a:t>Certificates</a:t>
            </a:r>
          </a:p>
          <a:p>
            <a:pPr lvl="1"/>
            <a:r>
              <a:rPr lang="en-US" dirty="0"/>
              <a:t>AWS implementation</a:t>
            </a:r>
          </a:p>
          <a:p>
            <a:pPr lvl="1"/>
            <a:r>
              <a:rPr lang="en-US" dirty="0"/>
              <a:t>Use in CloudFront and elsewhere</a:t>
            </a:r>
          </a:p>
          <a:p>
            <a:pPr lvl="1"/>
            <a:r>
              <a:rPr lang="en-US" dirty="0"/>
              <a:t>Visibility in browser, HTTPs</a:t>
            </a:r>
            <a:br>
              <a:rPr lang="en-US" dirty="0"/>
            </a:br>
            <a:endParaRPr lang="en-US" dirty="0"/>
          </a:p>
          <a:p>
            <a:r>
              <a:rPr lang="en-US" dirty="0"/>
              <a:t>Route 53</a:t>
            </a:r>
          </a:p>
          <a:p>
            <a:pPr lvl="1"/>
            <a:r>
              <a:rPr lang="en-US" dirty="0"/>
              <a:t>Proving ownership</a:t>
            </a:r>
          </a:p>
          <a:p>
            <a:pPr lvl="1"/>
            <a:r>
              <a:rPr lang="en-US" dirty="0"/>
              <a:t>Records</a:t>
            </a:r>
          </a:p>
          <a:p>
            <a:endParaRPr lang="en-US" dirty="0"/>
          </a:p>
        </p:txBody>
      </p:sp>
      <p:sp>
        <p:nvSpPr>
          <p:cNvPr id="3" name="Title 2">
            <a:extLst>
              <a:ext uri="{FF2B5EF4-FFF2-40B4-BE49-F238E27FC236}">
                <a16:creationId xmlns:a16="http://schemas.microsoft.com/office/drawing/2014/main" id="{B045CEC6-22E8-A941-87DB-72E562ECF1FA}"/>
              </a:ext>
            </a:extLst>
          </p:cNvPr>
          <p:cNvSpPr>
            <a:spLocks noGrp="1"/>
          </p:cNvSpPr>
          <p:nvPr>
            <p:ph type="title"/>
          </p:nvPr>
        </p:nvSpPr>
        <p:spPr/>
        <p:txBody>
          <a:bodyPr/>
          <a:lstStyle/>
          <a:p>
            <a:r>
              <a:rPr lang="en-US" dirty="0"/>
              <a:t>Things to Demo</a:t>
            </a:r>
          </a:p>
        </p:txBody>
      </p:sp>
    </p:spTree>
    <p:extLst>
      <p:ext uri="{BB962C8B-B14F-4D97-AF65-F5344CB8AC3E}">
        <p14:creationId xmlns:p14="http://schemas.microsoft.com/office/powerpoint/2010/main" val="1488957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0AA0A0-74CC-F04A-9902-4332A431D94E}"/>
              </a:ext>
            </a:extLst>
          </p:cNvPr>
          <p:cNvPicPr>
            <a:picLocks noChangeAspect="1"/>
          </p:cNvPicPr>
          <p:nvPr/>
        </p:nvPicPr>
        <p:blipFill>
          <a:blip r:embed="rId2"/>
          <a:stretch>
            <a:fillRect/>
          </a:stretch>
        </p:blipFill>
        <p:spPr>
          <a:xfrm>
            <a:off x="5486400" y="3177225"/>
            <a:ext cx="3527206" cy="1402209"/>
          </a:xfrm>
          <a:prstGeom prst="rect">
            <a:avLst/>
          </a:prstGeom>
        </p:spPr>
      </p:pic>
      <p:sp>
        <p:nvSpPr>
          <p:cNvPr id="3" name="Title 2">
            <a:extLst>
              <a:ext uri="{FF2B5EF4-FFF2-40B4-BE49-F238E27FC236}">
                <a16:creationId xmlns:a16="http://schemas.microsoft.com/office/drawing/2014/main" id="{11218886-355D-E840-8C80-68A500E07D29}"/>
              </a:ext>
            </a:extLst>
          </p:cNvPr>
          <p:cNvSpPr>
            <a:spLocks noGrp="1"/>
          </p:cNvSpPr>
          <p:nvPr>
            <p:ph type="title"/>
          </p:nvPr>
        </p:nvSpPr>
        <p:spPr/>
        <p:txBody>
          <a:bodyPr/>
          <a:lstStyle/>
          <a:p>
            <a:r>
              <a:rPr lang="en-US" dirty="0"/>
              <a:t>Some Code</a:t>
            </a:r>
          </a:p>
        </p:txBody>
      </p:sp>
      <p:pic>
        <p:nvPicPr>
          <p:cNvPr id="4" name="Picture 3">
            <a:extLst>
              <a:ext uri="{FF2B5EF4-FFF2-40B4-BE49-F238E27FC236}">
                <a16:creationId xmlns:a16="http://schemas.microsoft.com/office/drawing/2014/main" id="{4FB189E6-FCB5-804C-B91D-E768970E6C18}"/>
              </a:ext>
            </a:extLst>
          </p:cNvPr>
          <p:cNvPicPr>
            <a:picLocks noChangeAspect="1"/>
          </p:cNvPicPr>
          <p:nvPr/>
        </p:nvPicPr>
        <p:blipFill>
          <a:blip r:embed="rId3"/>
          <a:stretch>
            <a:fillRect/>
          </a:stretch>
        </p:blipFill>
        <p:spPr>
          <a:xfrm>
            <a:off x="5486400" y="552450"/>
            <a:ext cx="3136900" cy="2298466"/>
          </a:xfrm>
          <a:prstGeom prst="rect">
            <a:avLst/>
          </a:prstGeom>
        </p:spPr>
      </p:pic>
      <p:pic>
        <p:nvPicPr>
          <p:cNvPr id="6" name="Picture 5">
            <a:extLst>
              <a:ext uri="{FF2B5EF4-FFF2-40B4-BE49-F238E27FC236}">
                <a16:creationId xmlns:a16="http://schemas.microsoft.com/office/drawing/2014/main" id="{1B5E23AC-A75C-5143-B177-D51C4AB0244F}"/>
              </a:ext>
            </a:extLst>
          </p:cNvPr>
          <p:cNvPicPr>
            <a:picLocks noChangeAspect="1"/>
          </p:cNvPicPr>
          <p:nvPr/>
        </p:nvPicPr>
        <p:blipFill>
          <a:blip r:embed="rId4"/>
          <a:stretch>
            <a:fillRect/>
          </a:stretch>
        </p:blipFill>
        <p:spPr>
          <a:xfrm>
            <a:off x="155843" y="524107"/>
            <a:ext cx="2967111" cy="2298466"/>
          </a:xfrm>
          <a:prstGeom prst="rect">
            <a:avLst/>
          </a:prstGeom>
        </p:spPr>
      </p:pic>
      <p:pic>
        <p:nvPicPr>
          <p:cNvPr id="7" name="Picture 6">
            <a:extLst>
              <a:ext uri="{FF2B5EF4-FFF2-40B4-BE49-F238E27FC236}">
                <a16:creationId xmlns:a16="http://schemas.microsoft.com/office/drawing/2014/main" id="{B162D769-CB31-084A-A48D-0A4A604858D8}"/>
              </a:ext>
            </a:extLst>
          </p:cNvPr>
          <p:cNvPicPr>
            <a:picLocks noChangeAspect="1"/>
          </p:cNvPicPr>
          <p:nvPr/>
        </p:nvPicPr>
        <p:blipFill>
          <a:blip r:embed="rId5"/>
          <a:stretch>
            <a:fillRect/>
          </a:stretch>
        </p:blipFill>
        <p:spPr>
          <a:xfrm>
            <a:off x="172570" y="2933851"/>
            <a:ext cx="2967111" cy="1685542"/>
          </a:xfrm>
          <a:prstGeom prst="rect">
            <a:avLst/>
          </a:prstGeom>
        </p:spPr>
      </p:pic>
      <p:sp>
        <p:nvSpPr>
          <p:cNvPr id="8" name="Left-Right Arrow 7">
            <a:extLst>
              <a:ext uri="{FF2B5EF4-FFF2-40B4-BE49-F238E27FC236}">
                <a16:creationId xmlns:a16="http://schemas.microsoft.com/office/drawing/2014/main" id="{665355EE-7947-6D47-B55F-9D7161BE4DA5}"/>
              </a:ext>
            </a:extLst>
          </p:cNvPr>
          <p:cNvSpPr/>
          <p:nvPr/>
        </p:nvSpPr>
        <p:spPr>
          <a:xfrm>
            <a:off x="3200400" y="1504950"/>
            <a:ext cx="2209800" cy="304800"/>
          </a:xfrm>
          <a:prstGeom prst="leftRightArrow">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Right Arrow 8">
            <a:extLst>
              <a:ext uri="{FF2B5EF4-FFF2-40B4-BE49-F238E27FC236}">
                <a16:creationId xmlns:a16="http://schemas.microsoft.com/office/drawing/2014/main" id="{9DDFFB64-A543-9B41-813D-61AEF6171D5D}"/>
              </a:ext>
            </a:extLst>
          </p:cNvPr>
          <p:cNvSpPr/>
          <p:nvPr/>
        </p:nvSpPr>
        <p:spPr>
          <a:xfrm>
            <a:off x="3276600" y="3573529"/>
            <a:ext cx="2209800" cy="304800"/>
          </a:xfrm>
          <a:prstGeom prst="leftRightArrow">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400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Calling APIs</a:t>
            </a:r>
            <a:endParaRPr lang="en-US" altLang="en-US" sz="1600" i="1" dirty="0">
              <a:solidFill>
                <a:schemeClr val="bg1"/>
              </a:solidFill>
            </a:endParaRPr>
          </a:p>
        </p:txBody>
      </p:sp>
      <p:sp>
        <p:nvSpPr>
          <p:cNvPr id="2" name="TextBox 11">
            <a:extLst>
              <a:ext uri="{FF2B5EF4-FFF2-40B4-BE49-F238E27FC236}">
                <a16:creationId xmlns:a16="http://schemas.microsoft.com/office/drawing/2014/main" id="{D4A83CB8-BD94-D899-CE8D-12AC699B14F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629973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F76CAD-9D63-FC9F-FB78-49FD01F9C428}"/>
              </a:ext>
            </a:extLst>
          </p:cNvPr>
          <p:cNvSpPr>
            <a:spLocks noGrp="1"/>
          </p:cNvSpPr>
          <p:nvPr>
            <p:ph type="title"/>
          </p:nvPr>
        </p:nvSpPr>
        <p:spPr/>
        <p:txBody>
          <a:bodyPr/>
          <a:lstStyle/>
          <a:p>
            <a:r>
              <a:rPr lang="en-US" dirty="0"/>
              <a:t>A World of APIs</a:t>
            </a:r>
          </a:p>
        </p:txBody>
      </p:sp>
      <p:pic>
        <p:nvPicPr>
          <p:cNvPr id="4" name="Picture 3">
            <a:extLst>
              <a:ext uri="{FF2B5EF4-FFF2-40B4-BE49-F238E27FC236}">
                <a16:creationId xmlns:a16="http://schemas.microsoft.com/office/drawing/2014/main" id="{961434EC-37CD-55B6-7087-180F05594CD4}"/>
              </a:ext>
            </a:extLst>
          </p:cNvPr>
          <p:cNvPicPr>
            <a:picLocks noChangeAspect="1"/>
          </p:cNvPicPr>
          <p:nvPr/>
        </p:nvPicPr>
        <p:blipFill>
          <a:blip r:embed="rId2"/>
          <a:stretch>
            <a:fillRect/>
          </a:stretch>
        </p:blipFill>
        <p:spPr>
          <a:xfrm>
            <a:off x="172570" y="590550"/>
            <a:ext cx="3850831" cy="2590800"/>
          </a:xfrm>
          <a:prstGeom prst="rect">
            <a:avLst/>
          </a:prstGeom>
          <a:ln>
            <a:solidFill>
              <a:schemeClr val="tx1"/>
            </a:solidFill>
          </a:ln>
        </p:spPr>
      </p:pic>
      <p:pic>
        <p:nvPicPr>
          <p:cNvPr id="5" name="Picture 4">
            <a:extLst>
              <a:ext uri="{FF2B5EF4-FFF2-40B4-BE49-F238E27FC236}">
                <a16:creationId xmlns:a16="http://schemas.microsoft.com/office/drawing/2014/main" id="{682244FB-9623-55F3-75C9-EAB80E1B7889}"/>
              </a:ext>
            </a:extLst>
          </p:cNvPr>
          <p:cNvPicPr>
            <a:picLocks noChangeAspect="1"/>
          </p:cNvPicPr>
          <p:nvPr/>
        </p:nvPicPr>
        <p:blipFill>
          <a:blip r:embed="rId3"/>
          <a:stretch>
            <a:fillRect/>
          </a:stretch>
        </p:blipFill>
        <p:spPr>
          <a:xfrm>
            <a:off x="3933149" y="173736"/>
            <a:ext cx="5210851" cy="2398014"/>
          </a:xfrm>
          <a:prstGeom prst="rect">
            <a:avLst/>
          </a:prstGeom>
          <a:ln>
            <a:solidFill>
              <a:schemeClr val="tx1"/>
            </a:solidFill>
          </a:ln>
        </p:spPr>
      </p:pic>
      <p:pic>
        <p:nvPicPr>
          <p:cNvPr id="6" name="Picture 5">
            <a:extLst>
              <a:ext uri="{FF2B5EF4-FFF2-40B4-BE49-F238E27FC236}">
                <a16:creationId xmlns:a16="http://schemas.microsoft.com/office/drawing/2014/main" id="{39C8D238-98D7-1420-FFA1-0DE7F8D6D390}"/>
              </a:ext>
            </a:extLst>
          </p:cNvPr>
          <p:cNvPicPr>
            <a:picLocks noChangeAspect="1"/>
          </p:cNvPicPr>
          <p:nvPr/>
        </p:nvPicPr>
        <p:blipFill>
          <a:blip r:embed="rId4"/>
          <a:stretch>
            <a:fillRect/>
          </a:stretch>
        </p:blipFill>
        <p:spPr>
          <a:xfrm>
            <a:off x="3657600" y="2004209"/>
            <a:ext cx="4572000" cy="2646744"/>
          </a:xfrm>
          <a:prstGeom prst="rect">
            <a:avLst/>
          </a:prstGeom>
          <a:ln>
            <a:solidFill>
              <a:schemeClr val="tx1"/>
            </a:solidFill>
          </a:ln>
        </p:spPr>
      </p:pic>
    </p:spTree>
    <p:extLst>
      <p:ext uri="{BB962C8B-B14F-4D97-AF65-F5344CB8AC3E}">
        <p14:creationId xmlns:p14="http://schemas.microsoft.com/office/powerpoint/2010/main" val="559039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3FB1BA2-AE20-236E-33CD-D37CC39FF9C0}"/>
              </a:ext>
            </a:extLst>
          </p:cNvPr>
          <p:cNvSpPr>
            <a:spLocks noGrp="1"/>
          </p:cNvSpPr>
          <p:nvPr>
            <p:ph idx="1"/>
          </p:nvPr>
        </p:nvSpPr>
        <p:spPr>
          <a:xfrm>
            <a:off x="5257800" y="514350"/>
            <a:ext cx="3733800" cy="4114800"/>
          </a:xfrm>
        </p:spPr>
        <p:txBody>
          <a:bodyPr/>
          <a:lstStyle/>
          <a:p>
            <a:r>
              <a:rPr lang="en-US" sz="1400" dirty="0"/>
              <a:t>Addresses:</a:t>
            </a:r>
          </a:p>
          <a:p>
            <a:pPr lvl="1"/>
            <a:r>
              <a:rPr lang="en-US" sz="1200" dirty="0"/>
              <a:t>People are really bad at entering mailing addresses.</a:t>
            </a:r>
          </a:p>
          <a:p>
            <a:pPr lvl="2"/>
            <a:r>
              <a:rPr lang="en-US" sz="1000" dirty="0"/>
              <a:t>520 w 120</a:t>
            </a:r>
            <a:r>
              <a:rPr lang="en-US" sz="1000" baseline="30000" dirty="0"/>
              <a:t>th</a:t>
            </a:r>
            <a:r>
              <a:rPr lang="en-US" sz="1000" dirty="0"/>
              <a:t> </a:t>
            </a:r>
            <a:r>
              <a:rPr lang="en-US" sz="1000" dirty="0" err="1"/>
              <a:t>st</a:t>
            </a:r>
            <a:r>
              <a:rPr lang="en-US" sz="1000" dirty="0"/>
              <a:t> NYC</a:t>
            </a:r>
          </a:p>
          <a:p>
            <a:pPr lvl="2"/>
            <a:r>
              <a:rPr lang="en-US" sz="1000" dirty="0"/>
              <a:t>520 West 120 St New York, NY</a:t>
            </a:r>
          </a:p>
          <a:p>
            <a:pPr lvl="2"/>
            <a:r>
              <a:rPr lang="en-US" sz="1000" dirty="0"/>
              <a:t>… …</a:t>
            </a:r>
          </a:p>
          <a:p>
            <a:pPr lvl="1"/>
            <a:r>
              <a:rPr lang="en-US" sz="1200" dirty="0"/>
              <a:t>We want a canonical, verified representation.</a:t>
            </a:r>
          </a:p>
          <a:p>
            <a:pPr lvl="1"/>
            <a:endParaRPr lang="en-US" sz="1200" dirty="0"/>
          </a:p>
          <a:p>
            <a:pPr lvl="1"/>
            <a:endParaRPr lang="en-US" sz="1200" dirty="0"/>
          </a:p>
          <a:p>
            <a:r>
              <a:rPr lang="en-US" sz="1400" dirty="0" err="1"/>
              <a:t>CourseWorks</a:t>
            </a:r>
            <a:endParaRPr lang="en-US" sz="1400" dirty="0"/>
          </a:p>
          <a:p>
            <a:pPr lvl="1"/>
            <a:r>
              <a:rPr lang="en-US" sz="1200" dirty="0"/>
              <a:t>Students will access my web application to set up projects, teams, …</a:t>
            </a:r>
          </a:p>
          <a:p>
            <a:pPr lvl="1"/>
            <a:r>
              <a:rPr lang="en-US" sz="1200" dirty="0"/>
              <a:t>I want to verify that students are in the class,</a:t>
            </a:r>
            <a:br>
              <a:rPr lang="en-US" sz="1200" dirty="0"/>
            </a:br>
            <a:r>
              <a:rPr lang="en-US" sz="1200" dirty="0"/>
              <a:t>and keep list of students up to date.</a:t>
            </a:r>
          </a:p>
          <a:p>
            <a:endParaRPr lang="en-US" sz="1400" dirty="0"/>
          </a:p>
          <a:p>
            <a:endParaRPr lang="en-US" sz="1400" dirty="0"/>
          </a:p>
        </p:txBody>
      </p:sp>
      <p:sp>
        <p:nvSpPr>
          <p:cNvPr id="3" name="Title 2">
            <a:extLst>
              <a:ext uri="{FF2B5EF4-FFF2-40B4-BE49-F238E27FC236}">
                <a16:creationId xmlns:a16="http://schemas.microsoft.com/office/drawing/2014/main" id="{3A13669A-F782-A1D3-44DE-16AE72119D20}"/>
              </a:ext>
            </a:extLst>
          </p:cNvPr>
          <p:cNvSpPr>
            <a:spLocks noGrp="1"/>
          </p:cNvSpPr>
          <p:nvPr>
            <p:ph type="title"/>
          </p:nvPr>
        </p:nvSpPr>
        <p:spPr/>
        <p:txBody>
          <a:bodyPr/>
          <a:lstStyle/>
          <a:p>
            <a:r>
              <a:rPr lang="en-US" dirty="0"/>
              <a:t>Two APIs I Use in My Project</a:t>
            </a:r>
          </a:p>
        </p:txBody>
      </p:sp>
      <p:pic>
        <p:nvPicPr>
          <p:cNvPr id="4" name="Picture 3">
            <a:extLst>
              <a:ext uri="{FF2B5EF4-FFF2-40B4-BE49-F238E27FC236}">
                <a16:creationId xmlns:a16="http://schemas.microsoft.com/office/drawing/2014/main" id="{12833C7D-C3FE-D838-40B3-ED20D3621FDC}"/>
              </a:ext>
            </a:extLst>
          </p:cNvPr>
          <p:cNvPicPr>
            <a:picLocks noChangeAspect="1"/>
          </p:cNvPicPr>
          <p:nvPr/>
        </p:nvPicPr>
        <p:blipFill>
          <a:blip r:embed="rId2"/>
          <a:stretch>
            <a:fillRect/>
          </a:stretch>
        </p:blipFill>
        <p:spPr>
          <a:xfrm>
            <a:off x="76200" y="490273"/>
            <a:ext cx="5058966" cy="1775637"/>
          </a:xfrm>
          <a:prstGeom prst="rect">
            <a:avLst/>
          </a:prstGeom>
          <a:ln>
            <a:solidFill>
              <a:schemeClr val="tx1"/>
            </a:solidFill>
          </a:ln>
        </p:spPr>
      </p:pic>
      <p:pic>
        <p:nvPicPr>
          <p:cNvPr id="5" name="Picture 4">
            <a:extLst>
              <a:ext uri="{FF2B5EF4-FFF2-40B4-BE49-F238E27FC236}">
                <a16:creationId xmlns:a16="http://schemas.microsoft.com/office/drawing/2014/main" id="{E168DD9A-5B2D-CF5D-F97C-6B4EE58C2296}"/>
              </a:ext>
            </a:extLst>
          </p:cNvPr>
          <p:cNvPicPr>
            <a:picLocks noChangeAspect="1"/>
          </p:cNvPicPr>
          <p:nvPr/>
        </p:nvPicPr>
        <p:blipFill>
          <a:blip r:embed="rId3"/>
          <a:stretch>
            <a:fillRect/>
          </a:stretch>
        </p:blipFill>
        <p:spPr>
          <a:xfrm>
            <a:off x="76200" y="2343150"/>
            <a:ext cx="4979255" cy="2157677"/>
          </a:xfrm>
          <a:prstGeom prst="rect">
            <a:avLst/>
          </a:prstGeom>
          <a:ln>
            <a:solidFill>
              <a:schemeClr val="tx1"/>
            </a:solidFill>
          </a:ln>
        </p:spPr>
      </p:pic>
    </p:spTree>
    <p:extLst>
      <p:ext uri="{BB962C8B-B14F-4D97-AF65-F5344CB8AC3E}">
        <p14:creationId xmlns:p14="http://schemas.microsoft.com/office/powerpoint/2010/main" val="3757754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70759</TotalTime>
  <Words>3419</Words>
  <Application>Microsoft Macintosh PowerPoint</Application>
  <PresentationFormat>On-screen Show (16:9)</PresentationFormat>
  <Paragraphs>385</Paragraphs>
  <Slides>57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Amazon Ember</vt:lpstr>
      <vt:lpstr>Arial</vt:lpstr>
      <vt:lpstr>Calibri</vt:lpstr>
      <vt:lpstr>Century Schoolbook</vt:lpstr>
      <vt:lpstr>Helvetica Neue</vt:lpstr>
      <vt:lpstr>Helvetica Neue Light</vt:lpstr>
      <vt:lpstr>Museo For Dell</vt:lpstr>
      <vt:lpstr>Museo Sans For Dell</vt:lpstr>
      <vt:lpstr>Office Theme</vt:lpstr>
      <vt:lpstr>PowerPoint Presentation</vt:lpstr>
      <vt:lpstr>PowerPoint Presentation</vt:lpstr>
      <vt:lpstr>Stateless</vt:lpstr>
      <vt:lpstr>Statelessness</vt:lpstr>
      <vt:lpstr>Simple Example from Databases</vt:lpstr>
      <vt:lpstr>Some Code</vt:lpstr>
      <vt:lpstr>PowerPoint Presentation</vt:lpstr>
      <vt:lpstr>A World of APIs</vt:lpstr>
      <vt:lpstr>Two APIs I Use in My Project</vt:lpstr>
      <vt:lpstr>Address Example</vt:lpstr>
      <vt:lpstr>PowerPoint Presentation</vt:lpstr>
      <vt:lpstr>Synchronous versus Asynchronous</vt:lpstr>
      <vt:lpstr>Synchronous versus Asynchronous</vt:lpstr>
      <vt:lpstr>Concurrency</vt:lpstr>
      <vt:lpstr>Threads, Promises, Asynch Functions, ... ...</vt:lpstr>
      <vt:lpstr>PowerPoint Presentation</vt:lpstr>
      <vt:lpstr>Microservice Layers</vt:lpstr>
      <vt:lpstr>Another View</vt:lpstr>
      <vt:lpstr>Models (https://medium.com/capital-one-tech/microservices-when-to-react-vs-orchestrate-c6b18308a14c)</vt:lpstr>
      <vt:lpstr>Concepts</vt:lpstr>
      <vt:lpstr>Service Orchestration/Composition</vt:lpstr>
      <vt:lpstr>What I (We) Will Implement</vt:lpstr>
      <vt:lpstr>PowerPoint Presentation</vt:lpstr>
      <vt:lpstr>Middleware</vt:lpstr>
      <vt:lpstr>Middleware – Conceptual Model</vt:lpstr>
      <vt:lpstr>Middleware and Flask</vt:lpstr>
      <vt:lpstr>So, How Will We Use This?</vt:lpstr>
      <vt:lpstr>PowerPoint Presentation</vt:lpstr>
      <vt:lpstr>Overview (http://tutorials.jenkov.com/oauth2/index.html)</vt:lpstr>
      <vt:lpstr>Roles/Flows</vt:lpstr>
      <vt:lpstr>Facebook </vt:lpstr>
      <vt:lpstr>Walkthrough: Middleware and Security</vt:lpstr>
      <vt:lpstr>To Show</vt:lpstr>
      <vt:lpstr>PowerPoint Presentation</vt:lpstr>
      <vt:lpstr>PowerPoint Presentation</vt:lpstr>
      <vt:lpstr>Concept</vt:lpstr>
      <vt:lpstr>PowerPoint Presentation</vt:lpstr>
      <vt:lpstr>Webhooks</vt:lpstr>
      <vt:lpstr>PowerPoint Presentation</vt:lpstr>
      <vt:lpstr>Serverless and Function-as-a-Service</vt:lpstr>
      <vt:lpstr>Serverless and Function-as-a-Service</vt:lpstr>
      <vt:lpstr>What is Serverless Good/Not Good For ... ...</vt:lpstr>
      <vt:lpstr>What triggers code execution?</vt:lpstr>
      <vt:lpstr>(Some) Current Platforms for Serverless</vt:lpstr>
      <vt:lpstr>Let’s Build a Lambda Function</vt:lpstr>
      <vt:lpstr>PowerPoint Presentation</vt:lpstr>
      <vt:lpstr>Projects</vt:lpstr>
      <vt:lpstr>PowerPoint Presentation</vt:lpstr>
      <vt:lpstr>REST and Isolation: Read then Update Conflict</vt:lpstr>
      <vt:lpstr>Isolation/Concurrency Control</vt:lpstr>
      <vt:lpstr>PowerPoint Presentation</vt:lpstr>
      <vt:lpstr>Overall Architecture</vt:lpstr>
      <vt:lpstr>CloudFront</vt:lpstr>
      <vt:lpstr>Big Picture</vt:lpstr>
      <vt:lpstr>Certificates and HTTPS</vt:lpstr>
      <vt:lpstr>DNS</vt:lpstr>
      <vt:lpstr>Things to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600</cp:revision>
  <cp:lastPrinted>2018-11-15T21:01:50Z</cp:lastPrinted>
  <dcterms:created xsi:type="dcterms:W3CDTF">2010-04-12T23:12:02Z</dcterms:created>
  <dcterms:modified xsi:type="dcterms:W3CDTF">2022-11-04T12:58:58Z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